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5"/>
  </p:notesMasterIdLst>
  <p:handoutMasterIdLst>
    <p:handoutMasterId r:id="rId76"/>
  </p:handoutMasterIdLst>
  <p:sldIdLst>
    <p:sldId id="949" r:id="rId2"/>
    <p:sldId id="951" r:id="rId3"/>
    <p:sldId id="952" r:id="rId4"/>
    <p:sldId id="953" r:id="rId5"/>
    <p:sldId id="954" r:id="rId6"/>
    <p:sldId id="955" r:id="rId7"/>
    <p:sldId id="956" r:id="rId8"/>
    <p:sldId id="957" r:id="rId9"/>
    <p:sldId id="958" r:id="rId10"/>
    <p:sldId id="959" r:id="rId11"/>
    <p:sldId id="960" r:id="rId12"/>
    <p:sldId id="961" r:id="rId13"/>
    <p:sldId id="1014" r:id="rId14"/>
    <p:sldId id="1015" r:id="rId15"/>
    <p:sldId id="1016" r:id="rId16"/>
    <p:sldId id="1017" r:id="rId17"/>
    <p:sldId id="1018" r:id="rId18"/>
    <p:sldId id="1019" r:id="rId19"/>
    <p:sldId id="1020" r:id="rId20"/>
    <p:sldId id="1021" r:id="rId21"/>
    <p:sldId id="1022" r:id="rId22"/>
    <p:sldId id="1023" r:id="rId23"/>
    <p:sldId id="1024" r:id="rId24"/>
    <p:sldId id="1025" r:id="rId25"/>
    <p:sldId id="1026" r:id="rId26"/>
    <p:sldId id="1027" r:id="rId27"/>
    <p:sldId id="1028" r:id="rId28"/>
    <p:sldId id="1029" r:id="rId29"/>
    <p:sldId id="1030" r:id="rId30"/>
    <p:sldId id="1031" r:id="rId31"/>
    <p:sldId id="1032" r:id="rId32"/>
    <p:sldId id="1033" r:id="rId33"/>
    <p:sldId id="1034" r:id="rId34"/>
    <p:sldId id="1035" r:id="rId35"/>
    <p:sldId id="1036" r:id="rId36"/>
    <p:sldId id="1037" r:id="rId37"/>
    <p:sldId id="1038" r:id="rId38"/>
    <p:sldId id="1039" r:id="rId39"/>
    <p:sldId id="1040" r:id="rId40"/>
    <p:sldId id="1041" r:id="rId41"/>
    <p:sldId id="1042" r:id="rId42"/>
    <p:sldId id="1043" r:id="rId43"/>
    <p:sldId id="1044" r:id="rId44"/>
    <p:sldId id="1045" r:id="rId45"/>
    <p:sldId id="1046" r:id="rId46"/>
    <p:sldId id="1047" r:id="rId47"/>
    <p:sldId id="1048" r:id="rId48"/>
    <p:sldId id="1049" r:id="rId49"/>
    <p:sldId id="1050" r:id="rId50"/>
    <p:sldId id="1051" r:id="rId51"/>
    <p:sldId id="1052" r:id="rId52"/>
    <p:sldId id="1053" r:id="rId53"/>
    <p:sldId id="1054" r:id="rId54"/>
    <p:sldId id="1055" r:id="rId55"/>
    <p:sldId id="1056" r:id="rId56"/>
    <p:sldId id="1057" r:id="rId57"/>
    <p:sldId id="1058" r:id="rId58"/>
    <p:sldId id="1059" r:id="rId59"/>
    <p:sldId id="1060" r:id="rId60"/>
    <p:sldId id="1061" r:id="rId61"/>
    <p:sldId id="1062" r:id="rId62"/>
    <p:sldId id="1063" r:id="rId63"/>
    <p:sldId id="1064" r:id="rId64"/>
    <p:sldId id="1065" r:id="rId65"/>
    <p:sldId id="1066" r:id="rId66"/>
    <p:sldId id="1067" r:id="rId67"/>
    <p:sldId id="1068" r:id="rId68"/>
    <p:sldId id="1069" r:id="rId69"/>
    <p:sldId id="1070" r:id="rId70"/>
    <p:sldId id="1071" r:id="rId71"/>
    <p:sldId id="1072" r:id="rId72"/>
    <p:sldId id="1073" r:id="rId73"/>
    <p:sldId id="950" r:id="rId7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0066"/>
    <a:srgbClr val="0033CC"/>
    <a:srgbClr val="FF0000"/>
    <a:srgbClr val="581766"/>
    <a:srgbClr val="00387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4" autoAdjust="0"/>
    <p:restoredTop sz="94660"/>
  </p:normalViewPr>
  <p:slideViewPr>
    <p:cSldViewPr>
      <p:cViewPr varScale="1">
        <p:scale>
          <a:sx n="74" d="100"/>
          <a:sy n="74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  <a:ea typeface="Geneva" pitchFamily="-112" charset="-128"/>
                <a:cs typeface="Geneva" pitchFamily="-112" charset="-128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28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  <a:ea typeface="Geneva" pitchFamily="-112" charset="-128"/>
                <a:cs typeface="Geneva" pitchFamily="-112" charset="-128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546"/>
            <a:ext cx="294909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  <a:ea typeface="Geneva" pitchFamily="-112" charset="-128"/>
                <a:cs typeface="Geneva" pitchFamily="-112" charset="-128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28" y="9445546"/>
            <a:ext cx="294909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F0CE4960-D9DC-4F8F-ACC9-889BC7D601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09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  <a:ea typeface="Geneva" pitchFamily="-112" charset="-128"/>
                <a:cs typeface="Geneva" pitchFamily="-112" charset="-128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8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  <a:ea typeface="Geneva" pitchFamily="-112" charset="-128"/>
                <a:cs typeface="Geneva" pitchFamily="-112" charset="-128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567"/>
            <a:ext cx="5444490" cy="447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de opmaakprofielen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546"/>
            <a:ext cx="294909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  <a:ea typeface="Geneva" pitchFamily="-112" charset="-128"/>
                <a:cs typeface="Geneva" pitchFamily="-112" charset="-128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8" y="9445546"/>
            <a:ext cx="294909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1A4C1851-1D10-4F99-BBB4-D3EA86E04F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151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06" charset="-128"/>
        <a:cs typeface="Geneva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" charset="-128"/>
        <a:cs typeface="Geneva" pitchFamily="-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" charset="-128"/>
        <a:cs typeface="ヒラギノ角ゴ Pro W3" pitchFamily="-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" charset="-128"/>
        <a:cs typeface="Geneva" pitchFamily="-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" charset="-128"/>
        <a:cs typeface="Geneva" pitchFamily="-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DA59-9540-48A6-9F19-919F8A5C3E7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49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DA59-9540-48A6-9F19-919F8A5C3E7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80AC-2F28-4F37-85EE-B89ADB45EE5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826F-01C8-4DD8-8254-871D4DF036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8E85-39B1-476A-BC57-76E7AFF138D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92B5-7A26-4DE3-A5AF-2E7D3F43527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67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31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42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4F16-80DE-463A-BAB8-63EE9DC2C77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9932D-F05D-4DBD-9334-7184FE085E8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DF68-1A69-448F-B75F-310BD01FCE4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6169-83E5-4654-967C-2075FAEF340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ED6C-7079-46C3-8DA8-1171F17AE71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F91F-496B-4423-AA86-8C9D7109B21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03B3-48CF-4D55-8A88-7D1BA353139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075C-EC27-4935-94BC-C104B8918B2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237288"/>
            <a:ext cx="177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876"/>
                </a:solidFill>
              </a:defRPr>
            </a:lvl1pPr>
          </a:lstStyle>
          <a:p>
            <a:pPr>
              <a:defRPr/>
            </a:pPr>
            <a:fld id="{6B74CA3D-D2B5-4CCE-86F3-219D6289357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9925" y="5661025"/>
            <a:ext cx="16716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876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+mj-lt"/>
          <a:ea typeface="Geneva" pitchFamily="-106" charset="-128"/>
          <a:cs typeface="Geneva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  <a:ea typeface="Geneva" pitchFamily="-106" charset="-128"/>
          <a:cs typeface="Geneva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  <a:ea typeface="Geneva" pitchFamily="-106" charset="-128"/>
          <a:cs typeface="Geneva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  <a:ea typeface="Geneva" pitchFamily="-106" charset="-128"/>
          <a:cs typeface="Geneva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  <a:ea typeface="Geneva" pitchFamily="-106" charset="-128"/>
          <a:cs typeface="Geneva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  <a:ea typeface="Geneva" pitchFamily="-106" charset="-128"/>
          <a:cs typeface="Geneva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  <a:ea typeface="ヒラギノ角ゴ Pro W3" pitchFamily="-1" charset="-128"/>
          <a:cs typeface="Geneva" pitchFamily="-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  <a:ea typeface="ヒラギノ角ゴ Pro W3" pitchFamily="-1" charset="-128"/>
          <a:cs typeface="Geneva" pitchFamily="-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  <a:ea typeface="ヒラギノ角ゴ Pro W3" pitchFamily="-1" charset="-128"/>
          <a:cs typeface="Geneva" pitchFamily="-1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  <a:ea typeface="Geneva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  <a:ea typeface="Geneva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  <a:ea typeface="Geneva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  <a:ea typeface="Geneva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horstenbeck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SME Finance – Old paradigms, new evidence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Thorsten Beck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953895"/>
            <a:ext cx="4713312" cy="12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94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identification strategy</a:t>
            </a:r>
            <a:endParaRPr lang="nl-NL" dirty="0"/>
          </a:p>
        </p:txBody>
      </p:sp>
      <p:sp>
        <p:nvSpPr>
          <p:cNvPr id="3" name="Oval 2"/>
          <p:cNvSpPr/>
          <p:nvPr/>
        </p:nvSpPr>
        <p:spPr>
          <a:xfrm>
            <a:off x="1371600" y="2362200"/>
            <a:ext cx="4038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l 3"/>
          <p:cNvSpPr/>
          <p:nvPr/>
        </p:nvSpPr>
        <p:spPr>
          <a:xfrm>
            <a:off x="3733800" y="2362200"/>
            <a:ext cx="4038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828800" y="3276600"/>
            <a:ext cx="205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Domestic bank borrowers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3124200"/>
            <a:ext cx="205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Foreign bank borrowers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895600"/>
            <a:ext cx="2362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Same firm,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same month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(5,137 loans to 287 firms)</a:t>
            </a:r>
            <a:endParaRPr lang="nl-NL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0" y="4114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8400"/>
            <a:ext cx="457200" cy="457200"/>
          </a:xfrm>
          <a:prstGeom prst="ellipse">
            <a:avLst/>
          </a:prstGeom>
          <a:noFill/>
        </p:spPr>
        <p:txBody>
          <a:bodyPr/>
          <a:lstStyle/>
          <a:p>
            <a:fld id="{929F3C43-047A-4190-BE4D-FA56BD80C329}" type="slidenum">
              <a:rPr lang="nl-NL" smtClean="0">
                <a:solidFill>
                  <a:schemeClr val="accent1"/>
                </a:solidFill>
              </a:rPr>
              <a:pPr/>
              <a:t>10</a:t>
            </a:fld>
            <a:r>
              <a:rPr lang="nl-NL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260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Bank ownership and loan pricing</a:t>
            </a:r>
            <a:endParaRPr lang="nl-NL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8400"/>
            <a:ext cx="457200" cy="457200"/>
          </a:xfrm>
          <a:prstGeom prst="ellipse">
            <a:avLst/>
          </a:prstGeom>
          <a:noFill/>
        </p:spPr>
        <p:txBody>
          <a:bodyPr/>
          <a:lstStyle/>
          <a:p>
            <a:fld id="{929F3C43-047A-4190-BE4D-FA56BD80C329}" type="slidenum">
              <a:rPr lang="nl-NL" smtClean="0">
                <a:solidFill>
                  <a:schemeClr val="accent1"/>
                </a:solidFill>
              </a:rPr>
              <a:pPr/>
              <a:t>11</a:t>
            </a:fld>
            <a:r>
              <a:rPr lang="nl-NL" dirty="0">
                <a:solidFill>
                  <a:schemeClr val="accent1"/>
                </a:solidFill>
              </a:rPr>
              <a:t>/20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629400" cy="465192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6019800"/>
            <a:ext cx="76200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Foreign banks use credit ratings and collateral for pricing of their loans, especially for larger firms</a:t>
            </a:r>
          </a:p>
          <a:p>
            <a:endParaRPr lang="en-US" dirty="0"/>
          </a:p>
        </p:txBody>
      </p:sp>
      <p:sp>
        <p:nvSpPr>
          <p:cNvPr id="8" name="Action Button: Forward or Next 7">
            <a:hlinkClick r:id="rId3" action="ppaction://hlinksldjump"/>
          </p:cNvPr>
          <p:cNvSpPr/>
          <p:nvPr/>
        </p:nvSpPr>
        <p:spPr>
          <a:xfrm>
            <a:off x="5486400" y="6324600"/>
            <a:ext cx="228600" cy="22860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/>
              <a:t>Bank ownership and loan pricing</a:t>
            </a:r>
            <a:endParaRPr lang="nl-NL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8400"/>
            <a:ext cx="457200" cy="457200"/>
          </a:xfrm>
          <a:prstGeom prst="ellipse">
            <a:avLst/>
          </a:prstGeom>
          <a:noFill/>
        </p:spPr>
        <p:txBody>
          <a:bodyPr/>
          <a:lstStyle/>
          <a:p>
            <a:fld id="{929F3C43-047A-4190-BE4D-FA56BD80C329}" type="slidenum">
              <a:rPr lang="nl-NL" smtClean="0">
                <a:solidFill>
                  <a:schemeClr val="accent1"/>
                </a:solidFill>
              </a:rPr>
              <a:pPr/>
              <a:t>12</a:t>
            </a:fld>
            <a:r>
              <a:rPr lang="nl-NL" dirty="0">
                <a:solidFill>
                  <a:schemeClr val="accent1"/>
                </a:solidFill>
              </a:rPr>
              <a:t>/20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6019800"/>
            <a:ext cx="76200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Domestic banks based their pricing on the strength of the lending relationship, particularly for smaller firms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705600" cy="4705396"/>
          </a:xfrm>
          <a:prstGeom prst="rect">
            <a:avLst/>
          </a:prstGeom>
        </p:spPr>
      </p:pic>
      <p:sp>
        <p:nvSpPr>
          <p:cNvPr id="8" name="Action Button: Forward or Next 7">
            <a:hlinkClick r:id="rId3" action="ppaction://hlinksldjump"/>
          </p:cNvPr>
          <p:cNvSpPr/>
          <p:nvPr/>
        </p:nvSpPr>
        <p:spPr>
          <a:xfrm>
            <a:off x="7010400" y="6324600"/>
            <a:ext cx="228600" cy="22860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6131" y="620688"/>
            <a:ext cx="7704137" cy="1584176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000" dirty="0" smtClean="0">
                <a:latin typeface="Times New Roman" pitchFamily="18" charset="0"/>
              </a:rPr>
              <a:t/>
            </a:r>
            <a:br>
              <a:rPr lang="en-GB" sz="3000" dirty="0" smtClean="0">
                <a:latin typeface="Times New Roman" pitchFamily="18" charset="0"/>
              </a:rPr>
            </a:br>
            <a:r>
              <a:rPr lang="en-GB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When Arm’s Length is Too Far.</a:t>
            </a:r>
            <a:br>
              <a:rPr lang="en-GB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Banking over the Credit Cycle</a:t>
            </a:r>
            <a:r>
              <a:rPr lang="en-GB" sz="3000" dirty="0" smtClean="0">
                <a:latin typeface="Times New Roman" pitchFamily="18" charset="0"/>
              </a:rPr>
              <a:t/>
            </a:r>
            <a:br>
              <a:rPr lang="en-GB" sz="3000" dirty="0" smtClean="0">
                <a:latin typeface="Times New Roman" pitchFamily="18" charset="0"/>
              </a:rPr>
            </a:br>
            <a:endParaRPr lang="en-GB" sz="3000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 smtClean="0">
                <a:latin typeface="Times New Roman" pitchFamily="18" charset="0"/>
              </a:rPr>
              <a:t>Any </a:t>
            </a:r>
            <a:r>
              <a:rPr lang="en-US" sz="1200" dirty="0">
                <a:latin typeface="Times New Roman" pitchFamily="18" charset="0"/>
              </a:rPr>
              <a:t>views expressed are </a:t>
            </a:r>
            <a:r>
              <a:rPr lang="en-US" sz="1200" dirty="0" smtClean="0">
                <a:latin typeface="Times New Roman" pitchFamily="18" charset="0"/>
              </a:rPr>
              <a:t>those </a:t>
            </a:r>
            <a:r>
              <a:rPr lang="en-US" sz="1200" dirty="0">
                <a:latin typeface="Times New Roman" pitchFamily="18" charset="0"/>
              </a:rPr>
              <a:t>of the </a:t>
            </a:r>
            <a:r>
              <a:rPr lang="en-US" sz="1200" dirty="0" smtClean="0">
                <a:latin typeface="Times New Roman" pitchFamily="18" charset="0"/>
              </a:rPr>
              <a:t>authors </a:t>
            </a:r>
            <a:r>
              <a:rPr lang="en-US" sz="1200" dirty="0">
                <a:latin typeface="Times New Roman" pitchFamily="18" charset="0"/>
              </a:rPr>
              <a:t>and should not be attributed </a:t>
            </a:r>
            <a:r>
              <a:rPr lang="en-US" sz="1200" dirty="0" smtClean="0">
                <a:latin typeface="Times New Roman" pitchFamily="18" charset="0"/>
              </a:rPr>
              <a:t>to the </a:t>
            </a:r>
            <a:r>
              <a:rPr lang="en-US" sz="1200" i="1" dirty="0" smtClean="0">
                <a:latin typeface="Times New Roman" pitchFamily="18" charset="0"/>
              </a:rPr>
              <a:t>EBRD</a:t>
            </a:r>
            <a:r>
              <a:rPr lang="en-US" sz="1200" dirty="0" smtClean="0">
                <a:latin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</a:rPr>
              <a:t>De </a:t>
            </a:r>
            <a:r>
              <a:rPr lang="en-US" sz="1200" i="1" dirty="0">
                <a:latin typeface="Times New Roman" pitchFamily="18" charset="0"/>
              </a:rPr>
              <a:t>Nederlandsche Bank</a:t>
            </a:r>
            <a:r>
              <a:rPr lang="en-US" sz="1200" dirty="0">
                <a:latin typeface="Times New Roman" pitchFamily="18" charset="0"/>
              </a:rPr>
              <a:t> or the </a:t>
            </a:r>
            <a:r>
              <a:rPr lang="en-US" sz="1200" i="1" dirty="0" smtClean="0">
                <a:latin typeface="Times New Roman" pitchFamily="18" charset="0"/>
              </a:rPr>
              <a:t>Eurosystem 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6130" y="2564904"/>
            <a:ext cx="770413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+mj-lt"/>
                <a:ea typeface="Geneva" pitchFamily="-106" charset="-128"/>
                <a:cs typeface="Geneva" pitchFamily="-106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  <a:ea typeface="Geneva" pitchFamily="-106" charset="-128"/>
                <a:cs typeface="Geneva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  <a:ea typeface="Geneva" pitchFamily="-106" charset="-128"/>
                <a:cs typeface="Geneva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  <a:ea typeface="Geneva" pitchFamily="-106" charset="-128"/>
                <a:cs typeface="Geneva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  <a:ea typeface="Geneva" pitchFamily="-106" charset="-128"/>
                <a:cs typeface="Geneva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76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0" dirty="0" smtClean="0">
                <a:solidFill>
                  <a:schemeClr val="tx1"/>
                </a:solidFill>
                <a:latin typeface="Times New Roman" pitchFamily="18" charset="0"/>
              </a:rPr>
              <a:t>Thorsten Beck </a:t>
            </a:r>
            <a: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  <a:t>(Cass Business School)</a:t>
            </a:r>
            <a:b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GB" sz="2200" kern="0" dirty="0" smtClean="0">
                <a:solidFill>
                  <a:schemeClr val="tx1"/>
                </a:solidFill>
                <a:latin typeface="Times New Roman" pitchFamily="18" charset="0"/>
              </a:rPr>
              <a:t>Hans Degryse </a:t>
            </a:r>
            <a: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  <a:t>(KU Leuven)</a:t>
            </a:r>
            <a:b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GB" sz="2200" kern="0" dirty="0" smtClean="0">
                <a:solidFill>
                  <a:schemeClr val="tx1"/>
                </a:solidFill>
                <a:latin typeface="Times New Roman" pitchFamily="18" charset="0"/>
              </a:rPr>
              <a:t>Ralph De Haas </a:t>
            </a:r>
            <a: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  <a:t>(EBRD, Tilburg University)</a:t>
            </a:r>
            <a:b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GB" sz="2200" kern="0" dirty="0" smtClean="0">
                <a:solidFill>
                  <a:schemeClr val="tx1"/>
                </a:solidFill>
                <a:latin typeface="Times New Roman" pitchFamily="18" charset="0"/>
              </a:rPr>
              <a:t>Neeltje Van Horen </a:t>
            </a:r>
            <a:r>
              <a:rPr lang="en-GB" sz="2000" b="0" kern="0" dirty="0" smtClean="0">
                <a:solidFill>
                  <a:schemeClr val="tx1"/>
                </a:solidFill>
                <a:latin typeface="Times New Roman" pitchFamily="18" charset="0"/>
              </a:rPr>
              <a:t>(De Nederlandsche Bank)</a:t>
            </a:r>
            <a:endParaRPr lang="en-GB" sz="2200" b="0" kern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Motivation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 marL="590550" indent="-533400" eaLnBrk="1" hangingPunct="1">
              <a:lnSpc>
                <a:spcPct val="90000"/>
              </a:lnSpc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>
              <a:spcAft>
                <a:spcPts val="30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Aftermath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of the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Great Recession: SMEs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continue to experience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credit constraints, potentially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delaying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 economic recovery</a:t>
            </a:r>
          </a:p>
          <a:p>
            <a:pPr>
              <a:spcAft>
                <a:spcPts val="12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Policy makers to the rescue…</a:t>
            </a:r>
          </a:p>
          <a:p>
            <a:pPr lvl="1">
              <a:spcAft>
                <a:spcPts val="900"/>
              </a:spcAft>
              <a:buClrTx/>
              <a:buSzPct val="90000"/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President Obama signs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 Small Business Jobs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Act </a:t>
            </a:r>
          </a:p>
          <a:p>
            <a:pPr lvl="1">
              <a:spcAft>
                <a:spcPts val="900"/>
              </a:spcAft>
              <a:buClrTx/>
              <a:buSzPct val="90000"/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 of England launches a subsidized SME funding and guarantee scheme</a:t>
            </a:r>
          </a:p>
          <a:p>
            <a:pPr lvl="1">
              <a:spcAft>
                <a:spcPts val="900"/>
              </a:spcAft>
              <a:buClrTx/>
              <a:buSzPct val="90000"/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ECB initiates targeted LTRO aimed at increasing lending to SMEs in Europe</a:t>
            </a:r>
          </a:p>
          <a:p>
            <a:pPr lvl="1">
              <a:spcAft>
                <a:spcPts val="900"/>
              </a:spcAft>
              <a:buClrTx/>
              <a:buSzPct val="90000"/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Etc. Etc.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Motivation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12776"/>
            <a:ext cx="8879904" cy="5334000"/>
          </a:xfrm>
        </p:spPr>
        <p:txBody>
          <a:bodyPr/>
          <a:lstStyle/>
          <a:p>
            <a:pPr>
              <a:spcAft>
                <a:spcPts val="24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These initiatives may alleviate firms’ funding constraints in the short term but are unlikely to be a long-term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panacea </a:t>
            </a:r>
            <a:endParaRPr lang="en-GB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>
              <a:spcAft>
                <a:spcPts val="24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Open question: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how to protect entrepreneurs in a more structural way from the cyclicality in credit?</a:t>
            </a:r>
          </a:p>
          <a:p>
            <a:pPr>
              <a:spcAft>
                <a:spcPts val="6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Possible answers:</a:t>
            </a:r>
          </a:p>
          <a:p>
            <a:pPr lvl="1">
              <a:spcAft>
                <a:spcPts val="6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Countercyclical fiscal and monetary policy 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(Aghion et al., 2010)</a:t>
            </a:r>
          </a:p>
          <a:p>
            <a:pPr lvl="1">
              <a:spcAft>
                <a:spcPts val="24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Countercyclical capital buffers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(Drehmann et al., 2010; Repullo, 2013)</a:t>
            </a:r>
          </a:p>
          <a:p>
            <a:pPr>
              <a:spcAft>
                <a:spcPts val="6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We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ask: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lvl="1">
              <a:spcAft>
                <a:spcPts val="24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Do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banks’ lending techniques contribute to the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cyclicality of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credit?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3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Motivation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152" y="1556792"/>
            <a:ext cx="8807896" cy="460012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 </a:t>
            </a: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themselves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seem to think so…</a:t>
            </a:r>
            <a:endParaRPr lang="en-GB" sz="2400" i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>
              <a:spcBef>
                <a:spcPts val="1076"/>
              </a:spcBef>
              <a:spcAft>
                <a:spcPts val="12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Institute for International Finance (2013):</a:t>
            </a:r>
          </a:p>
          <a:p>
            <a:pPr lvl="1">
              <a:spcAft>
                <a:spcPts val="600"/>
              </a:spcAft>
              <a:buClr>
                <a:srgbClr val="CC0099"/>
              </a:buClr>
              <a:buSzPct val="75000"/>
              <a:buFont typeface="Wingdings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“The screening of loan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applicants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became more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challenging as the credit cycle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turned”</a:t>
            </a:r>
          </a:p>
          <a:p>
            <a:pPr lvl="1">
              <a:spcAft>
                <a:spcPts val="600"/>
              </a:spcAft>
              <a:buClr>
                <a:srgbClr val="CC0099"/>
              </a:buClr>
              <a:buSzPct val="75000"/>
              <a:buFont typeface="Wingdings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“Banks can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rely less on collateral and hard information and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need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to take a deeper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look at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firms’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prospects”</a:t>
            </a:r>
          </a:p>
          <a:p>
            <a:pPr lvl="1">
              <a:spcAft>
                <a:spcPts val="1200"/>
              </a:spcAft>
              <a:buClr>
                <a:srgbClr val="CC0099"/>
              </a:buClr>
              <a:buSzPct val="75000"/>
              <a:buFont typeface="Wingdings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“This requires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 more subtle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judgment,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including about the ability and commitment of firms’ owners and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management”</a:t>
            </a:r>
          </a:p>
          <a:p>
            <a:pPr>
              <a:spcBef>
                <a:spcPts val="1076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Some banks may be better equipped to produce such judgments during an economic downturn…</a:t>
            </a:r>
            <a:endParaRPr lang="en-US" sz="24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1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Bank business models and SME lending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739" y="1844824"/>
            <a:ext cx="8856984" cy="2925688"/>
          </a:xfrm>
        </p:spPr>
        <p:txBody>
          <a:bodyPr/>
          <a:lstStyle/>
          <a:p>
            <a:pPr marL="590550" indent="-533400" eaLnBrk="1" hangingPunct="1">
              <a:lnSpc>
                <a:spcPct val="90000"/>
              </a:lnSpc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7150" indent="0" eaLnBrk="1" hangingPunct="1">
              <a:lnSpc>
                <a:spcPct val="90000"/>
              </a:lnSpc>
              <a:spcAft>
                <a:spcPts val="2400"/>
              </a:spcAft>
              <a:buClr>
                <a:srgbClr val="CC0099"/>
              </a:buClr>
              <a:buSzPct val="7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Two core lending techniques:</a:t>
            </a:r>
          </a:p>
          <a:p>
            <a:pPr marL="914400" lvl="1" indent="-457200" eaLnBrk="1" hangingPunct="1">
              <a:lnSpc>
                <a:spcPct val="114000"/>
              </a:lnSpc>
              <a:spcAft>
                <a:spcPts val="2400"/>
              </a:spcAft>
              <a:buClrTx/>
              <a:buSzPct val="100000"/>
              <a:buFont typeface="+mj-ea"/>
              <a:buAutoNum type="circleNumDbPlain"/>
            </a:pPr>
            <a:r>
              <a:rPr lang="en-US" sz="2200" b="1" dirty="0" smtClean="0">
                <a:solidFill>
                  <a:srgbClr val="CC0099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Relationship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 bank repeatedly interacts with clients to obtain and exploit “soft” proprietary borrower information</a:t>
            </a:r>
          </a:p>
          <a:p>
            <a:pPr marL="914400" lvl="1" indent="-457200" eaLnBrk="1" hangingPunct="1">
              <a:lnSpc>
                <a:spcPct val="114000"/>
              </a:lnSpc>
              <a:spcAft>
                <a:spcPts val="600"/>
              </a:spcAft>
              <a:buClrTx/>
              <a:buSzPct val="100000"/>
              <a:buFont typeface="+mj-ea"/>
              <a:buAutoNum type="circleNumDbPlain"/>
            </a:pPr>
            <a:r>
              <a:rPr lang="en-US" sz="2200" b="1" dirty="0" smtClean="0">
                <a:solidFill>
                  <a:srgbClr val="CC0099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Transaction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 typical one-off loans based on “hard” verifiable information and collateralizable assets</a:t>
            </a:r>
          </a:p>
          <a:p>
            <a:pPr marL="990600" lvl="1" indent="-533400" eaLnBrk="1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14000"/>
              </a:lnSpc>
              <a:spcAft>
                <a:spcPts val="600"/>
              </a:spcAft>
              <a:buClrTx/>
              <a:buSzPct val="75000"/>
              <a:buNone/>
            </a:pPr>
            <a:endParaRPr lang="en-US" sz="2200" b="1" i="1" dirty="0" smtClean="0">
              <a:solidFill>
                <a:srgbClr val="7030A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Bank business models and SME lending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95400"/>
            <a:ext cx="8856984" cy="5334000"/>
          </a:xfrm>
        </p:spPr>
        <p:txBody>
          <a:bodyPr/>
          <a:lstStyle/>
          <a:p>
            <a:pPr marL="57150" indent="0" eaLnBrk="1" hangingPunct="1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Clr>
                <a:srgbClr val="CC0099"/>
              </a:buClr>
              <a:buSzPct val="75000"/>
              <a:buNone/>
            </a:pPr>
            <a:endParaRPr lang="en-US" sz="8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00050" eaLnBrk="1" hangingPunct="1"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Relationship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lending more appropriate for SMEs?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Yes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 SMEs are more opaque and have less collateral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(Petersen and Rajan, 1994; Berger and Udell, 1995)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 banks can apply transaction lending too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(Berger and Udell, 2006)</a:t>
            </a:r>
          </a:p>
          <a:p>
            <a:pPr marL="590550" indent="-533400" eaLnBrk="1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Cross-country and country-specific evidence shows banks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use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both methods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(De la Torre, Martinez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Peria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Schmukler,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2010; Beck Demirguc-Kunt and Martinez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Peria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2011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)</a:t>
            </a:r>
          </a:p>
          <a:p>
            <a:pPr marL="590550" indent="-533400" eaLnBrk="1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These cross-sectional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studies cannot examine differences in the impact of lending techniques over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credit cycle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14000"/>
              </a:lnSpc>
              <a:spcAft>
                <a:spcPts val="600"/>
              </a:spcAft>
              <a:buClrTx/>
              <a:buSzPct val="75000"/>
              <a:buNone/>
            </a:pPr>
            <a:endParaRPr lang="en-US" sz="2200" b="1" i="1" dirty="0" smtClean="0">
              <a:solidFill>
                <a:srgbClr val="7030A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lending over the credit cycle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 marL="590550" indent="-533400" eaLnBrk="1" hangingPunct="1">
              <a:lnSpc>
                <a:spcPct val="90000"/>
              </a:lnSpc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“Learning model”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(Bolton, Freixas, Gambacorta and Mistrulli, 2013)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114000"/>
              </a:lnSpc>
              <a:spcAft>
                <a:spcPts val="600"/>
              </a:spcAft>
              <a:buClrTx/>
              <a:buSzPct val="100000"/>
              <a:buFont typeface="+mj-ea"/>
              <a:buAutoNum type="circleNumDbPlain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Relationship banks compete with transaction banks</a:t>
            </a:r>
          </a:p>
          <a:p>
            <a:pPr marL="914400" lvl="1" indent="-457200" eaLnBrk="1" hangingPunct="1">
              <a:lnSpc>
                <a:spcPct val="114000"/>
              </a:lnSpc>
              <a:spcAft>
                <a:spcPts val="600"/>
              </a:spcAft>
              <a:buClrTx/>
              <a:buSzPct val="100000"/>
              <a:buFont typeface="+mj-ea"/>
              <a:buAutoNum type="circleNumDbPlain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R-banks incur higher costs due to monitoring and the need to hold more capital. Charge higher lending rates than T-banks in normal times</a:t>
            </a:r>
          </a:p>
          <a:p>
            <a:pPr marL="914400" lvl="1" indent="-457200" eaLnBrk="1" hangingPunct="1">
              <a:lnSpc>
                <a:spcPct val="114000"/>
              </a:lnSpc>
              <a:spcAft>
                <a:spcPts val="600"/>
              </a:spcAft>
              <a:buClrTx/>
              <a:buSzPct val="100000"/>
              <a:buFont typeface="+mj-ea"/>
              <a:buAutoNum type="circleNumDbPlain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R-banks learn about the borrower over time, so can continue to lend at more favorable terms when a crisis hits</a:t>
            </a:r>
          </a:p>
          <a:p>
            <a:pPr marL="914400" lvl="1" indent="-457200" eaLnBrk="1" hangingPunct="1">
              <a:lnSpc>
                <a:spcPct val="114000"/>
              </a:lnSpc>
              <a:spcAft>
                <a:spcPts val="0"/>
              </a:spcAft>
              <a:buClrTx/>
              <a:buSzPct val="100000"/>
              <a:buFont typeface="+mj-ea"/>
              <a:buAutoNum type="circleNumDbPlain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R-banks relax firms’ credit constraints more than T-banks in crisis times </a:t>
            </a:r>
          </a:p>
          <a:p>
            <a:pPr marL="590550" indent="-533400" eaLnBrk="1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Test model using Italian credit-registry data and confirm these theoretical predictions</a:t>
            </a:r>
          </a:p>
          <a:p>
            <a:pPr lvl="1" eaLnBrk="1" hangingPunct="1">
              <a:lnSpc>
                <a:spcPct val="114000"/>
              </a:lnSpc>
              <a:spcAft>
                <a:spcPts val="0"/>
              </a:spcAft>
              <a:buClrTx/>
              <a:buSzPct val="75000"/>
              <a:buFont typeface="Wingdings" charset="2"/>
              <a:buChar char="²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Note: R-bank is defined as bank whose headquarter is located in the same province as the firm</a:t>
            </a:r>
          </a:p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14000"/>
              </a:lnSpc>
              <a:spcAft>
                <a:spcPts val="600"/>
              </a:spcAft>
              <a:buClrTx/>
              <a:buSzPct val="75000"/>
              <a:buNone/>
            </a:pPr>
            <a:endParaRPr lang="en-US" sz="2200" b="1" i="1" dirty="0" smtClean="0">
              <a:solidFill>
                <a:srgbClr val="7030A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7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Access to finance – the size gap</a:t>
            </a:r>
            <a:endParaRPr lang="nl-N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91" y="1219200"/>
            <a:ext cx="8300509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62484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Source: Beck, </a:t>
            </a:r>
            <a:r>
              <a:rPr lang="en-US" sz="1400" dirty="0" err="1" smtClean="0"/>
              <a:t>Maimbo</a:t>
            </a:r>
            <a:r>
              <a:rPr lang="en-US" sz="1400" dirty="0" smtClean="0"/>
              <a:t>, Faye and </a:t>
            </a:r>
            <a:r>
              <a:rPr lang="en-US" sz="1400" dirty="0" err="1" smtClean="0"/>
              <a:t>Triki</a:t>
            </a:r>
            <a:r>
              <a:rPr lang="en-US" sz="1400" dirty="0" smtClean="0"/>
              <a:t> 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644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This paper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Identify relationship banks in a novel way: ask bank CEOs!</a:t>
            </a:r>
          </a:p>
          <a:p>
            <a:pPr lvl="1" eaLnBrk="1" hangingPunct="1">
              <a:lnSpc>
                <a:spcPct val="114000"/>
              </a:lnSpc>
              <a:spcAft>
                <a:spcPts val="1200"/>
              </a:spcAft>
              <a:buClrTx/>
              <a:buSzPct val="75000"/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 need for (simplifying) assumptions about lending technologies</a:t>
            </a:r>
          </a:p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Merge with new data on geographic location of bank branches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114000"/>
              </a:lnSpc>
              <a:spcAft>
                <a:spcPts val="1200"/>
              </a:spcAft>
              <a:buClrTx/>
              <a:buSzPct val="75000"/>
              <a:buFont typeface="Wingdings" pitchFamily="2" charset="2"/>
              <a:buChar char="ü"/>
            </a:pPr>
            <a:r>
              <a:rPr lang="nl-NL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Detailed picture of bank branches in the vicinity of each firm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Use direct measure of whether a firm is credit constrained</a:t>
            </a:r>
          </a:p>
          <a:p>
            <a:pPr lvl="1" eaLnBrk="1" hangingPunct="1">
              <a:lnSpc>
                <a:spcPct val="114000"/>
              </a:lnSpc>
              <a:spcAft>
                <a:spcPts val="1200"/>
              </a:spcAft>
              <a:buClrTx/>
              <a:buSzPct val="75000"/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Observe whether firms were turned down or discouraged</a:t>
            </a:r>
          </a:p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Information for 2005 and 2008/09</a:t>
            </a:r>
          </a:p>
          <a:p>
            <a:pPr lvl="1" eaLnBrk="1" hangingPunct="1">
              <a:lnSpc>
                <a:spcPct val="114000"/>
              </a:lnSpc>
              <a:spcAft>
                <a:spcPts val="1200"/>
              </a:spcAft>
              <a:buClrTx/>
              <a:buSzPct val="75000"/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Observe credit constraints in credit boom and bust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 and firms active in 21 countries in Eastern Europe and Caucasus</a:t>
            </a:r>
          </a:p>
          <a:p>
            <a:pPr lvl="1" eaLnBrk="1" hangingPunct="1">
              <a:lnSpc>
                <a:spcPct val="114000"/>
              </a:lnSpc>
              <a:spcAft>
                <a:spcPts val="0"/>
              </a:spcAft>
              <a:buClrTx/>
              <a:buSzPct val="75000"/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Broadens external validity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14000"/>
              </a:lnSpc>
              <a:spcAft>
                <a:spcPts val="600"/>
              </a:spcAft>
              <a:buClrTx/>
              <a:buSzPct val="75000"/>
              <a:buNone/>
            </a:pPr>
            <a:endParaRPr lang="en-US" sz="2200" b="1" i="1" dirty="0" smtClean="0">
              <a:solidFill>
                <a:srgbClr val="7030A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Credit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cycle in </a:t>
            </a: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emerging Europe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marL="590550" indent="-533400" eaLnBrk="1" hangingPunct="1">
              <a:lnSpc>
                <a:spcPct val="114000"/>
              </a:lnSpc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14000"/>
              </a:lnSpc>
              <a:spcAft>
                <a:spcPts val="600"/>
              </a:spcAft>
              <a:buClrTx/>
              <a:buSzPct val="75000"/>
              <a:buNone/>
            </a:pPr>
            <a:endParaRPr lang="en-US" sz="2200" b="1" i="1" dirty="0" smtClean="0">
              <a:solidFill>
                <a:srgbClr val="7030A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988840"/>
            <a:ext cx="7769228" cy="3891985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1475656" y="1824732"/>
            <a:ext cx="1047116" cy="376450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779912" y="2348880"/>
            <a:ext cx="1656184" cy="374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5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84784"/>
            <a:ext cx="8763000" cy="4968552"/>
          </a:xfrm>
        </p:spPr>
        <p:txBody>
          <a:bodyPr/>
          <a:lstStyle/>
          <a:p>
            <a:pPr marL="457200" indent="-4572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Geneva" pitchFamily="34" charset="0"/>
              </a:rPr>
              <a:t>During a credit boom, SME access to credit does not depend on the local presence of relationship lenders </a:t>
            </a:r>
          </a:p>
          <a:p>
            <a:pPr marL="457200" indent="-457200" eaLnBrk="1" hangingPunct="1">
              <a:spcBef>
                <a:spcPct val="55000"/>
              </a:spcBef>
              <a:buClr>
                <a:srgbClr val="CC0099"/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Geneva" pitchFamily="34" charset="0"/>
              </a:rPr>
              <a:t>But the presence of relationship lenders alleviates firms’ credit constraints during a cyclical downturn</a:t>
            </a:r>
          </a:p>
          <a:p>
            <a:pPr marL="457200" indent="-4572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Geneva" pitchFamily="34" charset="0"/>
              </a:rPr>
              <a:t>Positive impact is strongest for opaque firms, firms with no other sources of external finance, and firms that lack tangible assets</a:t>
            </a:r>
          </a:p>
          <a:p>
            <a:pPr marL="457200" indent="-457200" eaLnBrk="1" hangingPunct="1">
              <a:spcBef>
                <a:spcPct val="55000"/>
              </a:spcBef>
              <a:buClr>
                <a:srgbClr val="CC0099"/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Geneva" pitchFamily="34" charset="0"/>
              </a:rPr>
              <a:t>Firms in regions where the economic downturn is more severe also benefit more from the presence of relationship banks</a:t>
            </a:r>
          </a:p>
          <a:p>
            <a:pPr marL="457200" indent="-457200" eaLnBrk="1" hangingPunct="1">
              <a:spcBef>
                <a:spcPct val="55000"/>
              </a:spcBef>
              <a:buClr>
                <a:srgbClr val="CC0099"/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Reduction in credit constraints due to relationship lending helps mitigate the negative impact of financial crisis on firm growth (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an evergreening story)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Main take away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dirty="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6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Contribution to the literature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02" y="1196975"/>
            <a:ext cx="9129998" cy="5562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spcBef>
                <a:spcPct val="550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Theoretical and empirical literature on relationship lending</a:t>
            </a:r>
          </a:p>
          <a:p>
            <a:pPr marL="400050" lvl="1" indent="0" eaLnBrk="1" hangingPunct="1">
              <a:lnSpc>
                <a:spcPct val="110000"/>
              </a:lnSpc>
              <a:spcBef>
                <a:spcPts val="600"/>
              </a:spcBef>
              <a:buClr>
                <a:srgbClr val="CC0099"/>
              </a:buClr>
              <a:buSzPct val="75000"/>
              <a:buNone/>
            </a:pPr>
            <a:r>
              <a:rPr lang="en-GB" sz="16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Sharpe, 1990; Rajan, 1992; Von Thadden, 1992, 2004; Detragiache, Garella and Guiso, 2000; Bolton, Freixas, Gambacorta and Mistrulli, 2013; Petersen and Rajan, 1994; Berger and Udell, 1995; Agarwal and Hauswald, 2010</a:t>
            </a:r>
            <a:endParaRPr lang="en-US" sz="1600" dirty="0" smtClean="0">
              <a:solidFill>
                <a:srgbClr val="0033CC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spcBef>
                <a:spcPts val="624"/>
              </a:spcBef>
              <a:buClrTx/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examine the relevance of relationship lending over the business cycle in a cross-country setting using a unique micro dataset 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2466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Literature studying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 cyclicality of banks’ credit supply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ts val="600"/>
              </a:spcBef>
              <a:buClr>
                <a:srgbClr val="CC0099"/>
              </a:buClr>
              <a:buSzPct val="75000"/>
              <a:buNone/>
            </a:pPr>
            <a:r>
              <a:rPr lang="en-GB" sz="16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Rajan, 1994; Ruckes, 2004; </a:t>
            </a:r>
            <a:endParaRPr lang="en-US" sz="1600" dirty="0" smtClean="0">
              <a:solidFill>
                <a:srgbClr val="0033CC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spcBef>
                <a:spcPts val="624"/>
              </a:spcBef>
              <a:buClrTx/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examine the impact of  lending techniques on the cyclicality of credit 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2466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Literature studying the factors that affect firms’ financing constraints</a:t>
            </a:r>
          </a:p>
          <a:p>
            <a:pPr marL="400050" lvl="1" indent="0" eaLnBrk="1" hangingPunct="1">
              <a:lnSpc>
                <a:spcPct val="110000"/>
              </a:lnSpc>
              <a:spcBef>
                <a:spcPts val="600"/>
              </a:spcBef>
              <a:buClr>
                <a:srgbClr val="CC0099"/>
              </a:buClr>
              <a:buSzPct val="75000"/>
              <a:buNone/>
            </a:pPr>
            <a:r>
              <a:rPr lang="en-GB" sz="16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Fazzari, Hubbard and Petersen, 1988; Beck, Demirguc-Kunt and Maksimovic, 2005; Brown, Ongena, Popov, Yesin, 2011; Popov and Udell, 2012</a:t>
            </a:r>
            <a:endParaRPr lang="en-US" sz="1600" dirty="0" smtClean="0">
              <a:solidFill>
                <a:srgbClr val="0033CC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spcBef>
                <a:spcPts val="624"/>
              </a:spcBef>
              <a:buClrTx/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examine how bank lending techniques affect financing constraints of SMEs</a:t>
            </a:r>
          </a:p>
          <a:p>
            <a:pPr marL="457200" lvl="1" indent="0" eaLnBrk="1" hangingPunct="1">
              <a:buSzPct val="75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5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Data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4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27448"/>
            <a:ext cx="8991600" cy="3357736"/>
          </a:xfrm>
          <a:noFill/>
        </p:spPr>
        <p:txBody>
          <a:bodyPr/>
          <a:lstStyle/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990600" lvl="1" indent="-533400" eaLnBrk="1" hangingPunct="1">
              <a:spcAft>
                <a:spcPts val="12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We merge and combine three datasets: </a:t>
            </a:r>
          </a:p>
          <a:p>
            <a:pPr marL="1371600" lvl="2" indent="-457200" eaLnBrk="1" hangingPunct="1">
              <a:spcAft>
                <a:spcPts val="1200"/>
              </a:spcAft>
              <a:buFont typeface="+mj-ea"/>
              <a:buAutoNum type="circleNumDbPlain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Firm characteristics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1371600" lvl="2" indent="-457200" eaLnBrk="1" hangingPunct="1">
              <a:spcAft>
                <a:spcPts val="1200"/>
              </a:spcAft>
              <a:buFont typeface="+mj-ea"/>
              <a:buAutoNum type="circleNumDbPlain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Overview of bank branches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1371600" lvl="2" indent="-457200" eaLnBrk="1" hangingPunct="1">
              <a:buFont typeface="+mj-ea"/>
              <a:buAutoNum type="circleNumDbPlain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Bank characteristics incl. lending techniques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buClrTx/>
              <a:buSzPct val="75000"/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Dataset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11424"/>
            <a:ext cx="8991600" cy="4725888"/>
          </a:xfrm>
          <a:noFill/>
        </p:spPr>
        <p:txBody>
          <a:bodyPr/>
          <a:lstStyle/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EBRD-World Bank Business Environment and Enterprise Performance Survey (BEEPS): 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21 countries in Eastern Europe and Caucasus</a:t>
            </a:r>
          </a:p>
          <a:p>
            <a:pPr marL="1371600" lvl="2" indent="-457200" eaLnBrk="1" hangingPunct="1">
              <a:spcAft>
                <a:spcPts val="1200"/>
              </a:spcAft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Different levels of economic and financial development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Purpose of survey: gauge the extent to which different features of the business environment constitute obstacles to firms’ operations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Information on whether firm is credit constrained 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Large number of firm characteristics </a:t>
            </a:r>
          </a:p>
          <a:p>
            <a:pPr marL="1371600" lvl="2" indent="-457200" eaLnBrk="1" hangingPunct="1">
              <a:spcAft>
                <a:spcPts val="1200"/>
              </a:spcAft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Geographical location of each firm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Sample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2005 (6,948 firms): 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credit boom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2008-09 (6,901 firms): </a:t>
            </a:r>
            <a:r>
              <a:rPr lang="en-US" sz="1900" b="1" dirty="0" smtClean="0">
                <a:solidFill>
                  <a:srgbClr val="CC0099"/>
                </a:solidFill>
                <a:latin typeface="Times New Roman" pitchFamily="18" charset="0"/>
              </a:rPr>
              <a:t>turn of the credit cycle</a:t>
            </a:r>
            <a:endParaRPr lang="en-US" sz="1900" b="1" dirty="0">
              <a:solidFill>
                <a:srgbClr val="CC0099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buClrTx/>
              <a:buSzPct val="75000"/>
              <a:buFont typeface="Wingdings" pitchFamily="2" charset="2"/>
              <a:buChar char="ü"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Firms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11424"/>
            <a:ext cx="9144000" cy="5013920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12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</a:rPr>
              <a:t>Survey data allow us to directly observe</a:t>
            </a:r>
          </a:p>
          <a:p>
            <a:pPr marL="1390650" lvl="2" indent="-533400" eaLnBrk="1" hangingPunct="1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Firms that do not need at loan: </a:t>
            </a:r>
            <a:r>
              <a:rPr lang="en-US" sz="1900" dirty="0" smtClean="0">
                <a:solidFill>
                  <a:srgbClr val="00B050"/>
                </a:solidFill>
                <a:latin typeface="Times New Roman" pitchFamily="18" charset="0"/>
              </a:rPr>
              <a:t>not credit constrained</a:t>
            </a:r>
          </a:p>
          <a:p>
            <a:pPr marL="1390650" lvl="2" indent="-533400" eaLnBrk="1" hangingPunct="1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Firms that need a loan and got it: </a:t>
            </a:r>
            <a:r>
              <a:rPr lang="en-US" sz="1900" dirty="0" smtClean="0">
                <a:solidFill>
                  <a:srgbClr val="00B050"/>
                </a:solidFill>
                <a:latin typeface="Times New Roman" pitchFamily="18" charset="0"/>
              </a:rPr>
              <a:t>not credit constrained</a:t>
            </a:r>
          </a:p>
          <a:p>
            <a:pPr marL="1390650" lvl="2" indent="-533400" eaLnBrk="1" hangingPunct="1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Firms that need a loan but are discouraged: </a:t>
            </a:r>
            <a:r>
              <a:rPr lang="en-US" sz="1900" dirty="0" smtClean="0">
                <a:solidFill>
                  <a:srgbClr val="FF0000"/>
                </a:solidFill>
                <a:latin typeface="Times New Roman" pitchFamily="18" charset="0"/>
              </a:rPr>
              <a:t>credit constrained</a:t>
            </a:r>
          </a:p>
          <a:p>
            <a:pPr marL="1390650" lvl="2" indent="-533400" eaLnBrk="1" hangingPunct="1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Firms that need a loan but are rejected: </a:t>
            </a:r>
            <a:r>
              <a:rPr lang="en-US" sz="1900" dirty="0" smtClean="0">
                <a:solidFill>
                  <a:srgbClr val="FF0000"/>
                </a:solidFill>
                <a:latin typeface="Times New Roman" pitchFamily="18" charset="0"/>
              </a:rPr>
              <a:t>credit constrained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990600" lvl="1" indent="-533400" eaLnBrk="1" hangingPunct="1">
              <a:spcAft>
                <a:spcPts val="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</a:rPr>
              <a:t>Allows for the identification of the impact of credit-supply shocks </a:t>
            </a: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Firms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6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Identify credit constrained firms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(follow Popov and Udell 2012)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BEEPS question K16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</a:rPr>
              <a:t>“Did the establishment apply for any loans or lines of credit in the last fiscal year?”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If NO, question K17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</a:rPr>
              <a:t>“What was the main reason that the establishment did not apply?”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If YES, question K18a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</a:rPr>
              <a:t>“In the last fiscal year, did this establishment apply for any new loans or credit lines that were rejected?”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b="1" i="1" dirty="0" smtClean="0">
                <a:solidFill>
                  <a:srgbClr val="00B050"/>
                </a:solidFill>
                <a:latin typeface="Times New Roman" pitchFamily="18" charset="0"/>
                <a:cs typeface="Geneva"/>
              </a:rPr>
              <a:t>Needs loan and not credit constrained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: 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K16: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“Yes”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and K18a: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“No” 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Geneva"/>
              </a:rPr>
              <a:t>Needs loan and credit constrained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: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K18a: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“Yes”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(= rejected firms) 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K17: </a:t>
            </a: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“Interest rates not favorable”; “Collateral requirements too high”; “Size of loan and maturity are insufficient”; “Did not think would be approved”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(= discouraged firms)</a:t>
            </a:r>
          </a:p>
          <a:p>
            <a:pPr marL="971550" lvl="1" indent="-457200" eaLnBrk="1" hangingPunct="1">
              <a:buClr>
                <a:srgbClr val="CC0099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b="1" i="1" dirty="0" smtClean="0">
                <a:solidFill>
                  <a:srgbClr val="581766"/>
                </a:solidFill>
                <a:latin typeface="Times New Roman" pitchFamily="18" charset="0"/>
                <a:cs typeface="Geneva"/>
              </a:rPr>
              <a:t>Does not need loan</a:t>
            </a:r>
            <a:r>
              <a:rPr lang="en-US" sz="2200" i="1" dirty="0" smtClean="0">
                <a:solidFill>
                  <a:srgbClr val="581766"/>
                </a:solidFill>
                <a:latin typeface="Times New Roman" pitchFamily="18" charset="0"/>
                <a:cs typeface="Geneva"/>
              </a:rPr>
              <a:t>: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K16: No and K17: “does not need loan”</a:t>
            </a:r>
            <a:endParaRPr lang="en-US" sz="1900" i="1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Firms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3933056"/>
            <a:ext cx="9144000" cy="2448272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12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</a:rPr>
              <a:t>Substantial share of firms constrained</a:t>
            </a:r>
          </a:p>
          <a:p>
            <a:pPr marL="990600" lvl="1" indent="-533400" eaLnBrk="1" hangingPunct="1">
              <a:spcAft>
                <a:spcPts val="12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</a:rPr>
              <a:t>Tightening of financing constraints in 2008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Substantial variation across countries: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Slovenia: 12% firms credit constrained in 2005 and 17% in 2008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Azerbaijan: 64% in 2005 and 78% in 2008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irms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33618" y="2132856"/>
          <a:ext cx="6876765" cy="1080122"/>
        </p:xfrm>
        <a:graphic>
          <a:graphicData uri="http://schemas.openxmlformats.org/drawingml/2006/table">
            <a:tbl>
              <a:tblPr/>
              <a:tblGrid>
                <a:gridCol w="2081555"/>
                <a:gridCol w="465578"/>
                <a:gridCol w="1332194"/>
                <a:gridCol w="333050"/>
                <a:gridCol w="1332194"/>
                <a:gridCol w="1332194"/>
              </a:tblGrid>
              <a:tr h="28803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Loan needed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Constrained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firms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76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is an important obstacle</a:t>
            </a:r>
            <a:endParaRPr lang="nl-NL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24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43000" y="62484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Source: Beck, </a:t>
            </a:r>
            <a:r>
              <a:rPr lang="en-US" sz="1400" dirty="0" err="1" smtClean="0"/>
              <a:t>Maimbo</a:t>
            </a:r>
            <a:r>
              <a:rPr lang="en-US" sz="1400" dirty="0" smtClean="0"/>
              <a:t>, Faye and </a:t>
            </a:r>
            <a:r>
              <a:rPr lang="en-US" sz="1400" dirty="0" err="1" smtClean="0"/>
              <a:t>Triki</a:t>
            </a:r>
            <a:r>
              <a:rPr lang="en-US" sz="1400" dirty="0" smtClean="0"/>
              <a:t> (2011)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1828800" y="2057400"/>
            <a:ext cx="685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7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11424"/>
            <a:ext cx="8991600" cy="4365848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6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Data hand-collected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Directly contacting banks, bank websites, central banks</a:t>
            </a:r>
          </a:p>
          <a:p>
            <a:pPr marL="1371600" lvl="2" indent="-457200" eaLnBrk="1" hangingPunct="1">
              <a:spcAft>
                <a:spcPts val="1200"/>
              </a:spcAft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Cross-checked with (more limited) information in SNL database</a:t>
            </a:r>
          </a:p>
          <a:p>
            <a:pPr marL="990600" lvl="1" indent="-533400" eaLnBrk="1" hangingPunct="1">
              <a:spcAft>
                <a:spcPts val="6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Sample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Geo-coordinates of 38,310 branches of 422 banks (96.8% of bank assets) </a:t>
            </a:r>
          </a:p>
          <a:p>
            <a:pPr marL="1371600" lvl="2" indent="-457200" eaLnBrk="1" hangingPunct="1">
              <a:spcAft>
                <a:spcPts val="1200"/>
              </a:spcAft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Opening and closing dates so time-varying information (2005, 2008, and historical)</a:t>
            </a:r>
          </a:p>
          <a:p>
            <a:pPr marL="457200" lvl="1" indent="0" eaLnBrk="1" hangingPunct="1">
              <a:buClrTx/>
              <a:buSzPct val="75000"/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Bank branches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5562600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18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Combine geographic location of the firm with location of branches to determine which banks are physically present in vicinity of the firm</a:t>
            </a:r>
          </a:p>
          <a:p>
            <a:pPr marL="990600" lvl="1" indent="-533400" eaLnBrk="1" hangingPunct="1">
              <a:spcAft>
                <a:spcPts val="18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Firms tend to do business with nearby banks (&lt; 6 km)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(Petersen and Rajan, 2002; Degryse and Ongena, 2005; Agarwal and Hauswald, 2010)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990600" lvl="1" indent="-533400" eaLnBrk="1" hangingPunct="1">
              <a:spcAft>
                <a:spcPts val="6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Two methods:</a:t>
            </a:r>
          </a:p>
          <a:p>
            <a:pPr marL="1390650" lvl="2" indent="-533400" eaLnBrk="1" hangingPunct="1">
              <a:spcAft>
                <a:spcPts val="600"/>
              </a:spcAft>
              <a:buSzPct val="100000"/>
              <a:buFont typeface="+mj-ea"/>
              <a:buAutoNum type="circleNumDbPlain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Locality (main method)</a:t>
            </a:r>
          </a:p>
          <a:p>
            <a:pPr marL="1828800" lvl="3" indent="-457200" eaLnBrk="1" hangingPunct="1">
              <a:buClr>
                <a:srgbClr val="CC0099"/>
              </a:buClr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</a:rPr>
              <a:t>E.g. link all BEEPS firms in Czech city of Brno to all bank branches in Brno</a:t>
            </a:r>
          </a:p>
          <a:p>
            <a:pPr marL="1828800" lvl="3" indent="-457200" eaLnBrk="1" hangingPunct="1">
              <a:buClr>
                <a:srgbClr val="CC0099"/>
              </a:buClr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</a:rPr>
              <a:t>If firm in locality without bank branches, we link to branches in nearest locality </a:t>
            </a:r>
          </a:p>
          <a:p>
            <a:pPr marL="1828800" lvl="3" indent="-457200" eaLnBrk="1" hangingPunct="1">
              <a:spcAft>
                <a:spcPts val="1200"/>
              </a:spcAft>
              <a:buClr>
                <a:srgbClr val="CC0099"/>
              </a:buClr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</a:rPr>
              <a:t>Total 2,478 localities with on average 21 bank branches</a:t>
            </a:r>
          </a:p>
          <a:p>
            <a:pPr marL="1390650" lvl="2" indent="-533400" eaLnBrk="1" hangingPunct="1">
              <a:spcAft>
                <a:spcPts val="600"/>
              </a:spcAft>
              <a:buClr>
                <a:schemeClr val="tx1"/>
              </a:buClr>
              <a:buSzPct val="100000"/>
              <a:buFont typeface="+mj-ea"/>
              <a:buAutoNum type="circleNumDbPlain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Circles with 5 (10) km radius</a:t>
            </a:r>
          </a:p>
          <a:p>
            <a:pPr marL="1828800" lvl="3" indent="-457200" eaLnBrk="1" hangingPunct="1">
              <a:buClr>
                <a:srgbClr val="CC0099"/>
              </a:buClr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</a:rPr>
              <a:t>Draw circles with a radius of 5 or 10 kilometers around the geo-coordinates of each firm and then link the firm to only those branches inside circle</a:t>
            </a:r>
          </a:p>
          <a:p>
            <a:pPr marL="1828800" lvl="3" indent="-457200" eaLnBrk="1" hangingPunct="1">
              <a:buClr>
                <a:srgbClr val="CC0099"/>
              </a:buClr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</a:rPr>
              <a:t>A 5 (10) km radius contains on average 18 (30) branches</a:t>
            </a:r>
          </a:p>
          <a:p>
            <a:pPr marL="457200" lvl="1" indent="0" eaLnBrk="1" hangingPunct="1">
              <a:buClrTx/>
              <a:buSzPct val="75000"/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Connection between banks and firms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209053"/>
            <a:ext cx="9144000" cy="6439895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0" y="6453336"/>
            <a:ext cx="9144000" cy="404664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3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825"/>
            <a:ext cx="9144000" cy="64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8989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012"/>
            <a:ext cx="9144000" cy="64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71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825"/>
            <a:ext cx="9144000" cy="64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35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562600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Geneva"/>
              </a:rPr>
              <a:t>Duration of bank-firm relationship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GB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Petersen and Rajan (1994) and others building on their paper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nl-NL" sz="2200" dirty="0" smtClean="0">
                <a:solidFill>
                  <a:schemeClr val="tx2"/>
                </a:solidFill>
                <a:latin typeface="Times New Roman" pitchFamily="18" charset="0"/>
                <a:cs typeface="Geneva"/>
              </a:rPr>
              <a:t>Distance between borrowers and lenders</a:t>
            </a:r>
            <a:endParaRPr lang="en-US" sz="2200" dirty="0" smtClean="0">
              <a:solidFill>
                <a:schemeClr val="tx2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0"/>
              </a:spcAft>
              <a:buFont typeface="Wingdings" charset="2"/>
              <a:buChar char="ü"/>
            </a:pPr>
            <a:r>
              <a:rPr lang="nl-NL" sz="1900" dirty="0" smtClean="0">
                <a:solidFill>
                  <a:schemeClr val="tx2"/>
                </a:solidFill>
                <a:latin typeface="Times New Roman" pitchFamily="18" charset="0"/>
              </a:rPr>
              <a:t>Bolton, Freixas, Gambacorta and Mistrulli (2013)</a:t>
            </a: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US" sz="1900" dirty="0">
                <a:solidFill>
                  <a:schemeClr val="tx2"/>
                </a:solidFill>
                <a:latin typeface="Times New Roman" pitchFamily="18" charset="0"/>
              </a:rPr>
              <a:t>Implicit assumption: all foreign banks are transaction lenders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Geneva"/>
              </a:rPr>
              <a:t>Infer from borrower population</a:t>
            </a: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GB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 </a:t>
            </a:r>
            <a:r>
              <a:rPr lang="en-GB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(2004): compare borrowers of different banks that are assumed to use different lending technologies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Geneva"/>
              </a:rPr>
              <a:t>Infer from 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Geneva"/>
              </a:rPr>
              <a:t>loan contracts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GB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Beck, </a:t>
            </a:r>
            <a:r>
              <a:rPr lang="en-GB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Ioannidou and Schaefer (2012): variables that can explain pricing; different loan conditionalities</a:t>
            </a: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Bank lending techniques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562600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Geneva"/>
              </a:rPr>
              <a:t>Duration of bank-firm relationship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Petersen and Rajan (1994) and others building on their paper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Geneva"/>
              </a:rPr>
              <a:t>Distance between borrowers and lenders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0"/>
              </a:spcAft>
              <a:buFont typeface="Wingdings" charset="2"/>
              <a:buChar char="ü"/>
            </a:pPr>
            <a:r>
              <a:rPr lang="nl-NL" sz="19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Bolton, Freixas, Gambacorta and Mistrulli (2013)</a:t>
            </a: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Implicit assumption: all foreign banks are transaction lenders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Geneva"/>
              </a:rPr>
              <a:t>Infer from borrower population</a:t>
            </a: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 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(2004): compare borrowers of different banks that are assumed to use different lending technologies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Geneva"/>
              </a:rPr>
              <a:t>Infer from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Geneva"/>
              </a:rPr>
              <a:t>loan contracts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600"/>
              </a:spcAft>
              <a:buFont typeface="Wingdings" charset="2"/>
              <a:buChar char="ü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Beck, 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Ioannidou and Schaefer (2012): variables that can explain pricing; different loan conditionalities</a:t>
            </a:r>
          </a:p>
          <a:p>
            <a:pPr marL="990600" lvl="1" indent="-533400" eaLnBrk="1" hangingPunct="1">
              <a:spcAft>
                <a:spcPts val="300"/>
              </a:spcAft>
              <a:buClr>
                <a:srgbClr val="CC0066"/>
              </a:buClr>
              <a:buSzPct val="75000"/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Ask the banks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nl-NL" sz="19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NL" sz="19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endParaRPr lang="en-US" sz="19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Bank lending techniques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66800"/>
            <a:ext cx="8991600" cy="5058544"/>
          </a:xfrm>
          <a:noFill/>
        </p:spPr>
        <p:txBody>
          <a:bodyPr/>
          <a:lstStyle/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Use 2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nd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 Banking Environment and Performance Survey (BEPS II)</a:t>
            </a:r>
          </a:p>
          <a:p>
            <a:pPr marL="1371600" lvl="2" indent="-457200" eaLnBrk="1" hangingPunct="1">
              <a:spcBef>
                <a:spcPts val="624"/>
              </a:spcBef>
              <a:spcAft>
                <a:spcPts val="1800"/>
              </a:spcAft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Face-to-face interviews with almost 400 CEOs of the banks operating in our sample of countries (80.1% of bank assets)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BEPS II question Q6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“Rate on a five point scale the frequency of use of the following lending techniques when dealing with SMEs”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: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Bef>
                <a:spcPts val="624"/>
              </a:spcBef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Relationship lending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Fundamental and cash-flow analysis</a:t>
            </a:r>
          </a:p>
          <a:p>
            <a:pPr marL="1371600" lvl="2" indent="-457200" eaLnBrk="1" hangingPunct="1"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Business collateral</a:t>
            </a:r>
          </a:p>
          <a:p>
            <a:pPr marL="1371600" lvl="2" indent="-457200" eaLnBrk="1" hangingPunct="1">
              <a:spcAft>
                <a:spcPts val="1800"/>
              </a:spcAft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Personal collateral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Bank is </a:t>
            </a: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cs typeface="Geneva"/>
              </a:rPr>
              <a:t>relationship bank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if it considers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“relationship lending”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very important. </a:t>
            </a:r>
          </a:p>
          <a:p>
            <a:pPr marL="1371600" lvl="2" indent="-457200" eaLnBrk="1" hangingPunct="1">
              <a:spcBef>
                <a:spcPts val="624"/>
              </a:spcBef>
              <a:buFont typeface="Wingdings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</a:rPr>
              <a:t>Other definitions in robustness tests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990600" lvl="1" indent="-533400" eaLnBrk="1" hangingPunct="1">
              <a:buClrTx/>
              <a:buSzPct val="75000"/>
              <a:buFont typeface="Wingdings" pitchFamily="2" charset="2"/>
              <a:buChar char="ü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Bank lending techniques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610816"/>
            <a:ext cx="8991600" cy="3618384"/>
          </a:xfrm>
          <a:noFill/>
        </p:spPr>
        <p:txBody>
          <a:bodyPr/>
          <a:lstStyle/>
          <a:p>
            <a:pPr marL="990600" lvl="1" indent="-533400" eaLnBrk="1" hangingPunct="1">
              <a:spcAft>
                <a:spcPts val="1800"/>
              </a:spcAft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For both 2005 and 2008-09, we identify for each branch in the vicinity (circle or locality) of each firm whether it is a relationship bank or not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Variable </a:t>
            </a: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cs typeface="Geneva"/>
              </a:rPr>
              <a:t>Share relationship banks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Geneva"/>
              </a:rPr>
              <a:t>: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1371600" lvl="2" indent="-457200" eaLnBrk="1" hangingPunct="1">
              <a:spcAft>
                <a:spcPts val="1800"/>
              </a:spcAft>
              <a:buFont typeface="Wingdings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Number of branches of relationship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Geneva"/>
              </a:rPr>
              <a:t>banks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 to total number of branches in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Geneva"/>
              </a:rPr>
              <a:t>the locality of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 the firm</a:t>
            </a:r>
          </a:p>
          <a:p>
            <a:pPr marL="990600" lvl="1" indent="-533400" eaLnBrk="1" hangingPunct="1">
              <a:buClr>
                <a:srgbClr val="CC0066"/>
              </a:buClr>
              <a:buSzPct val="75000"/>
              <a:buFont typeface="Wingdings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On average, 52% in 2005 and 50% in 2008</a:t>
            </a:r>
          </a:p>
          <a:p>
            <a:pPr marL="990600" lvl="1" indent="-533400" eaLnBrk="1" hangingPunct="1">
              <a:buClrTx/>
              <a:buSzPct val="75000"/>
              <a:buFont typeface="Wingdings" pitchFamily="2" charset="2"/>
              <a:buChar char="ü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Bank lending techniques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…a</a:t>
            </a:r>
            <a:r>
              <a:rPr lang="en-US" sz="4000" b="1" dirty="0" smtClean="0"/>
              <a:t>nd these obstacles are more binding for SMEs </a:t>
            </a:r>
            <a:endParaRPr lang="en-US" sz="40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35023"/>
            <a:ext cx="7827819" cy="4332377"/>
          </a:xfrm>
          <a:noFill/>
          <a:ln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0" y="62484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Source: Beck, </a:t>
            </a:r>
            <a:r>
              <a:rPr lang="en-US" sz="1400" dirty="0" err="1"/>
              <a:t>Demirguc-Kunt</a:t>
            </a:r>
            <a:r>
              <a:rPr lang="en-US" sz="1400" dirty="0"/>
              <a:t> and </a:t>
            </a:r>
            <a:r>
              <a:rPr lang="en-US" sz="1400" dirty="0" err="1"/>
              <a:t>Maksimovic</a:t>
            </a:r>
            <a:r>
              <a:rPr lang="en-US" sz="1400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846913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562600"/>
          </a:xfrm>
          <a:noFill/>
        </p:spPr>
        <p:txBody>
          <a:bodyPr/>
          <a:lstStyle/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Substantial differences across countries ...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990600" lvl="1" indent="-533400" eaLnBrk="1" hangingPunct="1">
              <a:buClrTx/>
              <a:buSzPct val="75000"/>
              <a:buFont typeface="Wingdings" pitchFamily="2" charset="2"/>
              <a:buChar char="ü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Bank lending techniques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29014" y="1775295"/>
          <a:ext cx="1943099" cy="4853940"/>
        </p:xfrm>
        <a:graphic>
          <a:graphicData uri="http://schemas.openxmlformats.org/drawingml/2006/table">
            <a:tbl>
              <a:tblPr/>
              <a:tblGrid>
                <a:gridCol w="865013"/>
                <a:gridCol w="524732"/>
                <a:gridCol w="55335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Albania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Armenia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Azerbaijan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Belarus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Bosnia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Bulgaria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Croatia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Czech Republic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Estonia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Georgia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Hungary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Lithuania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Macedonia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Moldova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Slovak Republic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Slovenia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Ukraine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7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4792"/>
            <a:ext cx="8991600" cy="5562600"/>
          </a:xfrm>
          <a:noFill/>
        </p:spPr>
        <p:txBody>
          <a:bodyPr/>
          <a:lstStyle/>
          <a:p>
            <a:pPr marL="457200" lvl="1" indent="0" eaLnBrk="1" hangingPunct="1">
              <a:spcBef>
                <a:spcPts val="1800"/>
              </a:spcBef>
              <a:buClr>
                <a:srgbClr val="CC0066"/>
              </a:buClr>
              <a:buSzPct val="75000"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Geneva"/>
              </a:rPr>
              <a:t>… and substantial variation within-country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>
                <a:srgbClr val="CC0066"/>
              </a:buClr>
              <a:buSzPct val="75000"/>
              <a:buNone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Geneva"/>
            </a:endParaRPr>
          </a:p>
          <a:p>
            <a:pPr marL="457200" lvl="1" indent="0" eaLnBrk="1" hangingPunct="1">
              <a:buClrTx/>
              <a:buSzPct val="75000"/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			</a:t>
            </a:r>
          </a:p>
          <a:p>
            <a:pPr marL="609600" indent="-609600" eaLnBrk="1" hangingPunct="1">
              <a:buClr>
                <a:srgbClr val="CC0066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ea typeface="Geneva"/>
                <a:cs typeface="Geneva"/>
              </a:rPr>
              <a:t>	</a:t>
            </a: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CC0099"/>
              </a:buClr>
              <a:buSzPct val="75000"/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buClr>
                <a:srgbClr val="6699FF"/>
              </a:buClr>
              <a:buFont typeface="Wingdings" pitchFamily="2" charset="2"/>
              <a:buChar char="l"/>
            </a:pPr>
            <a:endParaRPr lang="en-US" sz="18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Bank lending techniques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0" y="1964946"/>
            <a:ext cx="6922561" cy="44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Empirical methodology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233488"/>
            <a:ext cx="8707438" cy="57943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5000"/>
              </a:spcBef>
              <a:buClr>
                <a:srgbClr val="CC0099"/>
              </a:buClr>
              <a:buSzPct val="75000"/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spcBef>
                <a:spcPts val="3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Dependent variable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: D=1 if firm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in locality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j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of country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k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in industry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l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is credit constrained (rejected or discouraged), 0 otherwise</a:t>
            </a:r>
            <a:endParaRPr lang="en-US" sz="2200" i="1" dirty="0" smtClean="0">
              <a:solidFill>
                <a:srgbClr val="000000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Share relationship banks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: Share of bank branches in locality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j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of country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k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that belong to banks for which relationship lending is “very important” when dealing with SMEs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l-GR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β</a:t>
            </a:r>
            <a:r>
              <a:rPr lang="nl-NL" sz="2200" b="1" i="1" baseline="-25000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: Impact of the intensity of relationship banking on credit constraints</a:t>
            </a:r>
          </a:p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Sample period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: 2005 and 2008-09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Evaluate importance of relationship banking over the credit cycle</a:t>
            </a:r>
          </a:p>
          <a:p>
            <a:pPr marL="609600" indent="-609600" eaLnBrk="1" hangingPunct="1">
              <a:spcBef>
                <a:spcPct val="550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spcBef>
                <a:spcPct val="550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ea typeface="Geneva"/>
              <a:cs typeface="Geneva"/>
            </a:endParaRPr>
          </a:p>
          <a:p>
            <a:pPr marL="609600" indent="-609600" eaLnBrk="1" hangingPunct="1">
              <a:spcBef>
                <a:spcPct val="550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Empirical methodology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" y="1484784"/>
            <a:ext cx="7832140" cy="10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233488"/>
            <a:ext cx="8707438" cy="5794375"/>
          </a:xfrm>
        </p:spPr>
        <p:txBody>
          <a:bodyPr/>
          <a:lstStyle/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Covariates:</a:t>
            </a:r>
          </a:p>
          <a:p>
            <a:pPr marL="990600" lvl="1" indent="-533400" eaLnBrk="1" hangingPunct="1">
              <a:lnSpc>
                <a:spcPct val="110000"/>
              </a:lnSpc>
              <a:spcAft>
                <a:spcPts val="1200"/>
              </a:spcAft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Firm variables</a:t>
            </a:r>
            <a:r>
              <a:rPr lang="en-US" sz="2200" b="1" i="1" dirty="0" smtClean="0">
                <a:solidFill>
                  <a:srgbClr val="660066"/>
                </a:solidFill>
                <a:latin typeface="Times New Roman" pitchFamily="18" charset="0"/>
                <a:ea typeface="Geneva"/>
                <a:cs typeface="Geneva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small firm, large firm, publicly listed, sole proprietorship, privatized, exporter, audited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  <a:sym typeface="Wingdings" pitchFamily="2" charset="2"/>
              </a:rPr>
              <a:t> control for observable firm-level heterogeneity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Geneva"/>
              <a:cs typeface="Geneva"/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Locality variables</a:t>
            </a:r>
            <a:r>
              <a:rPr lang="en-US" sz="2200" b="1" i="1" dirty="0" smtClean="0">
                <a:solidFill>
                  <a:srgbClr val="660066"/>
                </a:solidFill>
                <a:latin typeface="Times New Roman" pitchFamily="18" charset="0"/>
                <a:ea typeface="Geneva"/>
                <a:cs typeface="Geneva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bank solvency (Tier 1), share foreign banks, wholesale funding, economic activity locality (capital or city)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  <a:sym typeface="Wingdings" pitchFamily="2" charset="2"/>
              </a:rPr>
              <a:t> control for bank and locality characteristics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 </a:t>
            </a:r>
          </a:p>
          <a:p>
            <a:pPr marL="1390650" lvl="2" indent="-533400" eaLnBrk="1" hangingPunct="1">
              <a:lnSpc>
                <a:spcPct val="110000"/>
              </a:lnSpc>
              <a:spcAft>
                <a:spcPts val="1200"/>
              </a:spcAft>
              <a:buClr>
                <a:srgbClr val="CC0099"/>
              </a:buClr>
              <a:buSzPct val="75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Constructed analogously to bank relationship variable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Country and industry fixed effects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  <a:sym typeface="Wingdings" pitchFamily="2" charset="2"/>
              </a:rPr>
              <a:t> control for (un)observable variation at country and industry level</a:t>
            </a:r>
          </a:p>
          <a:p>
            <a:pPr marL="609600" indent="-609600" eaLnBrk="1" hangingPunct="1">
              <a:spcBef>
                <a:spcPct val="55000"/>
              </a:spcBef>
              <a:buClr>
                <a:srgbClr val="CC0099"/>
              </a:buClr>
              <a:buSzPct val="75000"/>
              <a:buNone/>
            </a:pPr>
            <a:endParaRPr lang="en-US" sz="24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Empirical methodology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3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4" y="1233489"/>
            <a:ext cx="8893175" cy="5147840"/>
          </a:xfrm>
        </p:spPr>
        <p:txBody>
          <a:bodyPr/>
          <a:lstStyle/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Probit with and without first-stage Heckman selection: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To control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for the fact that being credit constrained is only observable if the firm needs a loan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Heckman first-stage dependent variable: D=1 if firm needs a loan, 0 otherwise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200" b="1" i="1" dirty="0" smtClean="0">
                <a:solidFill>
                  <a:srgbClr val="CC0099"/>
                </a:solidFill>
                <a:latin typeface="Times New Roman" pitchFamily="18" charset="0"/>
                <a:ea typeface="Geneva"/>
                <a:cs typeface="Geneva"/>
              </a:rPr>
              <a:t>Selection variables</a:t>
            </a:r>
            <a:r>
              <a:rPr lang="en-US" sz="2200" b="1" i="1" dirty="0" smtClean="0">
                <a:solidFill>
                  <a:srgbClr val="660066"/>
                </a:solidFill>
                <a:latin typeface="Times New Roman" pitchFamily="18" charset="0"/>
                <a:ea typeface="Geneva"/>
                <a:cs typeface="Geneva"/>
              </a:rPr>
              <a:t>: 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C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ompetitive pressure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 and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Applied for subsidy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(Popov and Udell, 2012; Hainz and Nakobin 2013)</a:t>
            </a:r>
            <a:endParaRPr lang="en-US" sz="2000" dirty="0" smtClean="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Empirical methodology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Results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lending and demand for credit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5013176"/>
            <a:ext cx="8807450" cy="504056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6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charset="2"/>
              <a:buChar char="Ø"/>
            </a:pP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First stage of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Heckman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selection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model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with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i="1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Demand</a:t>
            </a:r>
            <a:r>
              <a:rPr lang="nl-NL" sz="2000" i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i="1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for</a:t>
            </a:r>
            <a:r>
              <a:rPr lang="nl-NL" sz="2000" i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credit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as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dependent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variable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99592" y="1412778"/>
          <a:ext cx="7344816" cy="3096347"/>
        </p:xfrm>
        <a:graphic>
          <a:graphicData uri="http://schemas.openxmlformats.org/drawingml/2006/table">
            <a:tbl>
              <a:tblPr/>
              <a:tblGrid>
                <a:gridCol w="1985085"/>
                <a:gridCol w="876746"/>
                <a:gridCol w="876746"/>
                <a:gridCol w="876746"/>
                <a:gridCol w="99255"/>
                <a:gridCol w="876746"/>
                <a:gridCol w="876746"/>
                <a:gridCol w="876746"/>
              </a:tblGrid>
              <a:tr h="205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(0.141)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(0.122)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Competition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0.317***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0.309***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0.311***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0.250***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0.246***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0.239***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Subsidized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0.264***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0.266***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0.297***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0.294***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2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lending and demand for credit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807450" cy="5562600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ts val="66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ts val="66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ts val="66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 relationship between share of relationship banks and the demand for credit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66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Unlikely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that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relationship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lending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is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endogenous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to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local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demand</a:t>
            </a: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conditions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76" y="2107455"/>
            <a:ext cx="7632848" cy="43204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99592" y="1484784"/>
          <a:ext cx="7344816" cy="3096347"/>
        </p:xfrm>
        <a:graphic>
          <a:graphicData uri="http://schemas.openxmlformats.org/drawingml/2006/table">
            <a:tbl>
              <a:tblPr/>
              <a:tblGrid>
                <a:gridCol w="1985085"/>
                <a:gridCol w="876746"/>
                <a:gridCol w="876746"/>
                <a:gridCol w="876746"/>
                <a:gridCol w="99255"/>
                <a:gridCol w="876746"/>
                <a:gridCol w="876746"/>
                <a:gridCol w="876746"/>
              </a:tblGrid>
              <a:tr h="205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(0.141)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(0.122)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Competition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0.317***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0.309***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0.311***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0.250***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0.246***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0.239***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Subsidized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0.264***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0.266***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0.297***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0.294***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lending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credit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constraints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807450" cy="5562600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ts val="66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5540" y="1700806"/>
          <a:ext cx="8280916" cy="3024334"/>
        </p:xfrm>
        <a:graphic>
          <a:graphicData uri="http://schemas.openxmlformats.org/drawingml/2006/table">
            <a:tbl>
              <a:tblPr/>
              <a:tblGrid>
                <a:gridCol w="1544132"/>
                <a:gridCol w="655914"/>
                <a:gridCol w="655914"/>
                <a:gridCol w="655914"/>
                <a:gridCol w="655914"/>
                <a:gridCol w="655914"/>
                <a:gridCol w="177644"/>
                <a:gridCol w="655914"/>
                <a:gridCol w="655914"/>
                <a:gridCol w="655914"/>
                <a:gridCol w="655914"/>
                <a:gridCol w="655914"/>
              </a:tblGrid>
              <a:tr h="25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[10]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-0.431***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-0.470***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-0.439***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-0.427***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-0.403**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(0.270)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7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…which can result in a missing middle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83820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Growth differential following initial size (average growth of Ivorian firms minus average growth of </a:t>
            </a:r>
            <a:r>
              <a:rPr lang="nl-NL" sz="1500" dirty="0" err="1" smtClean="0"/>
              <a:t>German</a:t>
            </a:r>
            <a:r>
              <a:rPr lang="nl-NL" sz="1500" dirty="0" smtClean="0"/>
              <a:t> </a:t>
            </a:r>
            <a:r>
              <a:rPr lang="nl-NL" sz="1500" dirty="0" err="1" smtClean="0"/>
              <a:t>firms</a:t>
            </a:r>
            <a:r>
              <a:rPr lang="nl-NL" sz="1500" dirty="0" smtClean="0"/>
              <a:t>). </a:t>
            </a:r>
            <a:r>
              <a:rPr lang="nl-NL" sz="1500" dirty="0" err="1" smtClean="0"/>
              <a:t>Source</a:t>
            </a:r>
            <a:r>
              <a:rPr lang="nl-NL" sz="1500" dirty="0" smtClean="0"/>
              <a:t>: </a:t>
            </a:r>
            <a:r>
              <a:rPr lang="nl-NL" sz="1500" dirty="0" err="1" smtClean="0"/>
              <a:t>Sleuwagen</a:t>
            </a:r>
            <a:r>
              <a:rPr lang="nl-NL" sz="1500" dirty="0" smtClean="0"/>
              <a:t> and </a:t>
            </a:r>
            <a:r>
              <a:rPr lang="nl-NL" sz="1500" dirty="0" err="1" smtClean="0"/>
              <a:t>Goedhuys</a:t>
            </a:r>
            <a:r>
              <a:rPr lang="nl-NL" sz="1500" dirty="0" smtClean="0"/>
              <a:t> (2002)</a:t>
            </a:r>
            <a:endParaRPr lang="nl-NL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28800"/>
            <a:ext cx="897510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57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5540" y="1700806"/>
          <a:ext cx="8280916" cy="3024334"/>
        </p:xfrm>
        <a:graphic>
          <a:graphicData uri="http://schemas.openxmlformats.org/drawingml/2006/table">
            <a:tbl>
              <a:tblPr/>
              <a:tblGrid>
                <a:gridCol w="1544132"/>
                <a:gridCol w="655914"/>
                <a:gridCol w="655914"/>
                <a:gridCol w="655914"/>
                <a:gridCol w="655914"/>
                <a:gridCol w="655914"/>
                <a:gridCol w="144846"/>
                <a:gridCol w="688712"/>
                <a:gridCol w="655914"/>
                <a:gridCol w="655914"/>
                <a:gridCol w="655914"/>
                <a:gridCol w="655914"/>
              </a:tblGrid>
              <a:tr h="25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[10]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-0.431***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-0.470***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-0.439***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-0.427***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-0.403**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(0.270)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lending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credit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constraints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636912"/>
            <a:ext cx="8807450" cy="3816424"/>
          </a:xfrm>
          <a:noFill/>
        </p:spPr>
        <p:txBody>
          <a:bodyPr/>
          <a:lstStyle/>
          <a:p>
            <a:pPr marL="0" indent="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2005 (credit boom)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 significant relationship between the local importance of relationship lending and firms’ financing constraints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9712" y="2708920"/>
            <a:ext cx="3240360" cy="504056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5540" y="1700806"/>
          <a:ext cx="8280916" cy="3024334"/>
        </p:xfrm>
        <a:graphic>
          <a:graphicData uri="http://schemas.openxmlformats.org/drawingml/2006/table">
            <a:tbl>
              <a:tblPr/>
              <a:tblGrid>
                <a:gridCol w="1544132"/>
                <a:gridCol w="655914"/>
                <a:gridCol w="655914"/>
                <a:gridCol w="655914"/>
                <a:gridCol w="655914"/>
                <a:gridCol w="655914"/>
                <a:gridCol w="177644"/>
                <a:gridCol w="655914"/>
                <a:gridCol w="655914"/>
                <a:gridCol w="655914"/>
                <a:gridCol w="655914"/>
                <a:gridCol w="655914"/>
              </a:tblGrid>
              <a:tr h="25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[10]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-0.431***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-0.470***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-0.439***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-0.427***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-0.403**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(0.270)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lending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credit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constraints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4942800"/>
            <a:ext cx="8498298" cy="1008112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srgbClr val="CC0099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2008 (credit crunch)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 in locality with more relationship banks less likely to be credit constrained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4000" y="1213200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4088" y="2708920"/>
            <a:ext cx="3348372" cy="504056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5540" y="1700806"/>
          <a:ext cx="8280916" cy="3024334"/>
        </p:xfrm>
        <a:graphic>
          <a:graphicData uri="http://schemas.openxmlformats.org/drawingml/2006/table">
            <a:tbl>
              <a:tblPr/>
              <a:tblGrid>
                <a:gridCol w="1544132"/>
                <a:gridCol w="655914"/>
                <a:gridCol w="655914"/>
                <a:gridCol w="655914"/>
                <a:gridCol w="655914"/>
                <a:gridCol w="655914"/>
                <a:gridCol w="177644"/>
                <a:gridCol w="655914"/>
                <a:gridCol w="655914"/>
                <a:gridCol w="655914"/>
                <a:gridCol w="655914"/>
                <a:gridCol w="655914"/>
              </a:tblGrid>
              <a:tr h="25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[10]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-0.431***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-0.470***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-0.439***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-0.427***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-0.403**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(0.270)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Relationship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lending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</a:t>
            </a:r>
            <a:r>
              <a:rPr lang="nl-N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credit </a:t>
            </a:r>
            <a:r>
              <a:rPr lang="nl-NL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constraints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4941168"/>
            <a:ext cx="8640514" cy="1728192"/>
          </a:xfrm>
          <a:noFill/>
        </p:spPr>
        <p:txBody>
          <a:bodyPr/>
          <a:lstStyle/>
          <a:p>
            <a:pPr lvl="0" eaLnBrk="1" hangingPunct="1">
              <a:lnSpc>
                <a:spcPct val="110000"/>
              </a:lnSpc>
              <a:spcBef>
                <a:spcPts val="1200"/>
              </a:spcBef>
              <a:buClr>
                <a:srgbClr val="CC0099"/>
              </a:buClr>
              <a:buSzPct val="75000"/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srgbClr val="CC0099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2008 (credit crunch)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 in locality with more relationship banks less likely to be credit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constrained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buClrTx/>
              <a:buSzPct val="75000"/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A move from a locality with 20% relationship lenders to one with 80% relationship lenders reduces the probability of being credit constrained by 26 percentage points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1009650" lvl="1" indent="-609600"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25694" y="2708920"/>
            <a:ext cx="654618" cy="504056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5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Robustness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843" y="2143297"/>
            <a:ext cx="6984776" cy="504056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Controlling for local competition and small banks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61726" y="1556792"/>
          <a:ext cx="6696747" cy="3600399"/>
        </p:xfrm>
        <a:graphic>
          <a:graphicData uri="http://schemas.openxmlformats.org/drawingml/2006/table">
            <a:tbl>
              <a:tblPr/>
              <a:tblGrid>
                <a:gridCol w="1925781"/>
                <a:gridCol w="795161"/>
                <a:gridCol w="795161"/>
                <a:gridCol w="795161"/>
                <a:gridCol w="795161"/>
                <a:gridCol w="795161"/>
                <a:gridCol w="795161"/>
              </a:tblGrid>
              <a:tr h="211167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Additional controls local credit markets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11167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67">
                <a:tc rowSpan="2"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-0.421***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-0.436***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-0.425***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16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(0.149)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(0.263)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0.348**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(0.141)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Lerner index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(0.846)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(1.084)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small banks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(0.404)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6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398" y="4221088"/>
            <a:ext cx="8826624" cy="2520280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C0066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Continuous variable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 takes each bank’s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score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(0 to 4) on importance of relationship lending and then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takes the branch-weighted average of this score by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locality</a:t>
            </a:r>
          </a:p>
          <a:p>
            <a:pPr>
              <a:spcAft>
                <a:spcPts val="300"/>
              </a:spcAft>
              <a:buClr>
                <a:srgbClr val="CC0066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Relative variable I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takes each bank’s score (0 to 4) on importance of relationship lending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divided by its score (0 to 4) on importance fundamental/cash flow analysis and then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takes the branch-weighted average of this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ratio by locality</a:t>
            </a:r>
          </a:p>
          <a:p>
            <a:pPr>
              <a:spcAft>
                <a:spcPts val="300"/>
              </a:spcAft>
              <a:buClr>
                <a:srgbClr val="CC0066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Relative variable II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 n</a:t>
            </a:r>
            <a:r>
              <a:rPr lang="en-GB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o. branches of banks for whom relationship lending is "Very important" for SME but not for retail lending/total no. bank branches in the locality. </a:t>
            </a:r>
            <a:endParaRPr lang="en-US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CC0066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Transaction bank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 banks for which fundamental/cash flow analysis is “very important”, while relationship lending is not “very important”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CC0066"/>
              </a:buClr>
              <a:buFont typeface="Wingdings" charset="2"/>
              <a:buChar char="Ø"/>
            </a:pP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CC0066"/>
              </a:buClr>
              <a:buFont typeface="Wingdings" charset="2"/>
              <a:buChar char="Ø"/>
            </a:pP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CC0066"/>
              </a:buClr>
              <a:buFont typeface="Wingdings" charset="2"/>
              <a:buChar char="Ø"/>
            </a:pP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CC0066"/>
              </a:buClr>
              <a:buFont typeface="Wingdings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CC0066"/>
              </a:buCl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18864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Alternative relationship-lending measures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2391215"/>
            <a:ext cx="6480720" cy="43204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26134"/>
            <a:ext cx="6336704" cy="26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5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412" y="1556791"/>
            <a:ext cx="9018588" cy="5252089"/>
          </a:xfrm>
        </p:spPr>
        <p:txBody>
          <a:bodyPr/>
          <a:lstStyle/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Clustering standard errors at the locality level or using wild cluster bootstrap-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t procedure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(Cameron,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Gelbach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 and Miller, 2008)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Use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of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linear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probability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OLS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instead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of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probit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Pooling 2005 and 2008 observations and including 2008 interaction</a:t>
            </a: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Excluding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Ukraine</a:t>
            </a:r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Excluding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with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ownership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change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Also robust to…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Endogeneity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412" y="1268760"/>
            <a:ext cx="8893175" cy="5472608"/>
          </a:xfrm>
        </p:spPr>
        <p:txBody>
          <a:bodyPr/>
          <a:lstStyle/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Results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unlikely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driven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by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R-banks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self-selecting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into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certain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localities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</a:t>
            </a:r>
          </a:p>
          <a:p>
            <a:pPr marL="1009650" lvl="1" indent="-609600" eaLnBrk="1" hangingPunct="1">
              <a:lnSpc>
                <a:spcPct val="110000"/>
              </a:lnSpc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Share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relationship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does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not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affect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demand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for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loan</a:t>
            </a:r>
            <a:endParaRPr lang="nl-NL" sz="1900" dirty="0" smtClean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1009650" lvl="1" indent="-609600" eaLnBrk="1" hangingPunct="1">
              <a:lnSpc>
                <a:spcPct val="110000"/>
              </a:lnSpc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Results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unchanged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if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we 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use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share R-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 1995/2000 as 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regressor</a:t>
            </a:r>
            <a:endParaRPr lang="nl-NL" sz="1900" dirty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1009650" lvl="1" indent="-609600" eaLnBrk="1" hangingPunct="1">
              <a:lnSpc>
                <a:spcPct val="110000"/>
              </a:lnSpc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Results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hold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 IV procedure 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with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R-</a:t>
            </a:r>
            <a:r>
              <a:rPr lang="nl-NL" sz="1900" dirty="0" err="1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</a:t>
            </a:r>
            <a:r>
              <a:rPr lang="nl-NL" sz="19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 1995 as instrument</a:t>
            </a:r>
          </a:p>
          <a:p>
            <a:pPr marL="1009650" lvl="1" indent="-609600" eaLnBrk="1" hangingPunct="1">
              <a:lnSpc>
                <a:spcPct val="110000"/>
              </a:lnSpc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Average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characteristics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of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locality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independent of share R-banks</a:t>
            </a:r>
          </a:p>
          <a:p>
            <a:pPr marL="1009650" lvl="1" indent="-609600" eaLnBrk="1" hangingPunct="1">
              <a:lnSpc>
                <a:spcPct val="110000"/>
              </a:lnSpc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Negative Altonji ratio </a:t>
            </a:r>
            <a:r>
              <a:rPr lang="nl-NL" sz="16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Altonji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et al. 2005; Bellows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and Miguel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2008)</a:t>
            </a:r>
            <a:endParaRPr lang="nl-NL" sz="1900" dirty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Self-selection banks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77634" y="3789041"/>
          <a:ext cx="6588732" cy="2880319"/>
        </p:xfrm>
        <a:graphic>
          <a:graphicData uri="http://schemas.openxmlformats.org/drawingml/2006/table">
            <a:tbl>
              <a:tblPr/>
              <a:tblGrid>
                <a:gridCol w="2431556"/>
                <a:gridCol w="1039294"/>
                <a:gridCol w="1039294"/>
                <a:gridCol w="1039294"/>
                <a:gridCol w="1039294"/>
              </a:tblGrid>
              <a:tr h="274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banks: 1995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banks: 2000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5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[10]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-0.346***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0.178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-0.299**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(0.211)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(0.073)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(0.146)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(0.128)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87624" y="4581128"/>
            <a:ext cx="6696744" cy="504056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2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412" y="1268760"/>
            <a:ext cx="8893175" cy="5472608"/>
          </a:xfrm>
        </p:spPr>
        <p:txBody>
          <a:bodyPr/>
          <a:lstStyle/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Results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unlikely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driven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by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self-selecting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into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certain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localities</a:t>
            </a: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</a:t>
            </a:r>
          </a:p>
          <a:p>
            <a:pPr marL="1009650" lvl="1" indent="-609600" eaLnBrk="1" hangingPunct="1">
              <a:lnSpc>
                <a:spcPct val="110000"/>
              </a:lnSpc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Results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also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hold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for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old</a:t>
            </a:r>
            <a:r>
              <a:rPr lang="nl-NL" sz="19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(er) </a:t>
            </a:r>
            <a:r>
              <a:rPr lang="nl-NL" sz="19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</a:t>
            </a:r>
            <a:endParaRPr lang="nl-NL" sz="1900" dirty="0" smtClean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Self-selection firms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99592" y="2780928"/>
          <a:ext cx="7632846" cy="3382648"/>
        </p:xfrm>
        <a:graphic>
          <a:graphicData uri="http://schemas.openxmlformats.org/drawingml/2006/table">
            <a:tbl>
              <a:tblPr/>
              <a:tblGrid>
                <a:gridCol w="2131696"/>
                <a:gridCol w="911128"/>
                <a:gridCol w="911128"/>
                <a:gridCol w="911128"/>
                <a:gridCol w="911128"/>
                <a:gridCol w="945510"/>
                <a:gridCol w="911128"/>
              </a:tblGrid>
              <a:tr h="360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Firms 5 years and older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Firms 10 years and older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Firms 12 years and older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07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-0.478***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-0.390**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-0.464**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(0.237)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(0.254)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(0.193)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(0.262)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(0.212)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4,174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3,738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2,904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2,153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27584" y="3861048"/>
            <a:ext cx="7776864" cy="504056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9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SMEs left out?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1"/>
            <a:ext cx="8421688" cy="5334000"/>
          </a:xfrm>
        </p:spPr>
        <p:txBody>
          <a:bodyPr/>
          <a:lstStyle/>
          <a:p>
            <a:pPr>
              <a:lnSpc>
                <a:spcPct val="80000"/>
              </a:lnSpc>
              <a:buSzTx/>
            </a:pPr>
            <a:r>
              <a:rPr lang="en-US" sz="2200" dirty="0"/>
              <a:t>Transaction costs</a:t>
            </a:r>
          </a:p>
          <a:p>
            <a:pPr lvl="1">
              <a:lnSpc>
                <a:spcPct val="80000"/>
              </a:lnSpc>
              <a:buSzTx/>
            </a:pPr>
            <a:r>
              <a:rPr lang="en-US" sz="2000" dirty="0"/>
              <a:t>Fixed cost component of credit provision effectively impedes outreach to “smaller” and costlier clients</a:t>
            </a:r>
          </a:p>
          <a:p>
            <a:pPr lvl="1">
              <a:lnSpc>
                <a:spcPct val="80000"/>
              </a:lnSpc>
              <a:buSzTx/>
            </a:pPr>
            <a:r>
              <a:rPr lang="en-US" sz="2000" dirty="0"/>
              <a:t>Inability of financial institutions to exploit scale economies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10000"/>
              </a:spcAft>
              <a:buSzTx/>
            </a:pPr>
            <a:r>
              <a:rPr lang="en-US" sz="2200" dirty="0" smtClean="0"/>
              <a:t>Risk</a:t>
            </a:r>
            <a:endParaRPr lang="en-US" sz="2200" dirty="0"/>
          </a:p>
          <a:p>
            <a:pPr lvl="1"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2000" dirty="0"/>
              <a:t>Related to asymmetric information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2000" dirty="0"/>
              <a:t>Adverse selection: High risk borrowers are the ones most likely to look for external finance</a:t>
            </a:r>
          </a:p>
          <a:p>
            <a:pPr lvl="2"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1800" dirty="0"/>
              <a:t>Increases in the risk premium raise the risk of the pool of interested borrowers</a:t>
            </a:r>
          </a:p>
          <a:p>
            <a:pPr lvl="2"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1800" dirty="0"/>
              <a:t>Lenders will use non-price criteria to screen debtors/projects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2000" dirty="0"/>
              <a:t>Moral hazard: The agent (borrower) has incentives that are inconsistent with the principal’s (lender) interests</a:t>
            </a:r>
          </a:p>
          <a:p>
            <a:pPr lvl="2"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1800" dirty="0"/>
              <a:t>Agents may divert resources to riskier activities, loot assets, etc</a:t>
            </a:r>
            <a:r>
              <a:rPr lang="en-US" sz="1800" dirty="0" smtClean="0"/>
              <a:t>.</a:t>
            </a:r>
          </a:p>
          <a:p>
            <a:pPr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2200" dirty="0" smtClean="0"/>
              <a:t>These challenges arise both on the country- and bank-level</a:t>
            </a:r>
          </a:p>
          <a:p>
            <a:pPr>
              <a:lnSpc>
                <a:spcPct val="80000"/>
              </a:lnSpc>
              <a:spcAft>
                <a:spcPct val="10000"/>
              </a:spcAft>
              <a:buSzTx/>
            </a:pPr>
            <a:r>
              <a:rPr lang="en-US" sz="2200" dirty="0" smtClean="0"/>
              <a:t>SMEs therefore often squeezed between retail (large number!) and large enterprise finance (more manageable risk, scale)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92445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Differences across firms and countries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Firm heterogeneity</a:t>
            </a:r>
            <a:endParaRPr lang="en-US" sz="3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877272"/>
            <a:ext cx="8807450" cy="576064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2" name="Rectangle 1"/>
          <p:cNvSpPr/>
          <p:nvPr/>
        </p:nvSpPr>
        <p:spPr>
          <a:xfrm>
            <a:off x="667463" y="5949280"/>
            <a:ext cx="78090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Virtually none </a:t>
            </a:r>
            <a:r>
              <a:rPr lang="en-US" sz="2000" dirty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main or interaction </a:t>
            </a:r>
            <a:r>
              <a:rPr lang="en-US" sz="2000" dirty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effects significant in 2005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7545" y="1556792"/>
          <a:ext cx="8208910" cy="3816426"/>
        </p:xfrm>
        <a:graphic>
          <a:graphicData uri="http://schemas.openxmlformats.org/drawingml/2006/table">
            <a:tbl>
              <a:tblPr/>
              <a:tblGrid>
                <a:gridCol w="2235890"/>
                <a:gridCol w="894356"/>
                <a:gridCol w="846444"/>
                <a:gridCol w="846444"/>
                <a:gridCol w="846444"/>
                <a:gridCol w="846444"/>
                <a:gridCol w="846444"/>
                <a:gridCol w="846444"/>
              </a:tblGrid>
              <a:tr h="232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452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type →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Employees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Age 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Exporter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Audited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External funding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Publicly listed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Asset tangibility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0.173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(0.380)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(0.514)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(0.262)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(0.265)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(0.347)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* Firm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-0.278**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-0.233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(0.070)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(0.295)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(0.270)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(0.579)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(0.243)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-0.262***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-0.269*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-0.002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-0.339**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(0.076)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(0.076)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(0.381)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(0.144)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3068960"/>
            <a:ext cx="8352928" cy="432048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Firm heterogeneity</a:t>
            </a:r>
            <a:endParaRPr lang="en-US" sz="3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3717032"/>
            <a:ext cx="8229600" cy="2509739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" name="Rectangle 6"/>
          <p:cNvSpPr/>
          <p:nvPr/>
        </p:nvSpPr>
        <p:spPr>
          <a:xfrm>
            <a:off x="827584" y="544522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downturn</a:t>
            </a:r>
            <a:r>
              <a:rPr lang="en-US" sz="2000" dirty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especially smaller and opaque </a:t>
            </a:r>
            <a:r>
              <a:rPr lang="en-US" sz="2000" dirty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 </a:t>
            </a: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benefit from the presence of relationship banks</a:t>
            </a:r>
            <a:endParaRPr lang="en-US" dirty="0"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9551" y="1556792"/>
          <a:ext cx="8064898" cy="3528390"/>
        </p:xfrm>
        <a:graphic>
          <a:graphicData uri="http://schemas.openxmlformats.org/drawingml/2006/table">
            <a:tbl>
              <a:tblPr/>
              <a:tblGrid>
                <a:gridCol w="2179702"/>
                <a:gridCol w="93416"/>
                <a:gridCol w="871881"/>
                <a:gridCol w="825173"/>
                <a:gridCol w="825173"/>
                <a:gridCol w="825173"/>
                <a:gridCol w="825173"/>
                <a:gridCol w="794034"/>
                <a:gridCol w="825173"/>
              </a:tblGrid>
              <a:tr h="221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46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type →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Employees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Age 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Exporter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Audited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External funding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Publicly listed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Asset tangibility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[10]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[12]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[13]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[14]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[15]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[16]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-1.040***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-1.065***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-0.572***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-0.598***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-0.532***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-0.535***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-0.431*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(0.312)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(0.364)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(0.192)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(0.170)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(0.257)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 * Firm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0.181**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0.244**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0.409*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0.448***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0.594**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0.448**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(0.078)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(0.123)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(0.219)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(0.167)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(0.250)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-0.282***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-0.139*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-0.391***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-0.363***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-0.184**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-0.372***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(0.062)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(0.073)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(0.116)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(0.115)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(0.132)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2852936"/>
            <a:ext cx="8208912" cy="504056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Geographical heterogeneity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5301208"/>
            <a:ext cx="8807450" cy="1296144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Stronger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impact in countries and regions hit harder by the Great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Recession</a:t>
            </a:r>
          </a:p>
          <a:p>
            <a:pPr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charset="2"/>
              <a:buChar char="Ø"/>
            </a:pP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Consistent </a:t>
            </a:r>
            <a:r>
              <a:rPr lang="nl-NL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with interpretation that collecting soft information by relationship banks enables them to continue lending when a crisis hits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5536" y="1412776"/>
          <a:ext cx="8352928" cy="3528421"/>
        </p:xfrm>
        <a:graphic>
          <a:graphicData uri="http://schemas.openxmlformats.org/drawingml/2006/table">
            <a:tbl>
              <a:tblPr/>
              <a:tblGrid>
                <a:gridCol w="3202183"/>
                <a:gridCol w="858458"/>
                <a:gridCol w="885710"/>
                <a:gridCol w="81758"/>
                <a:gridCol w="872084"/>
                <a:gridCol w="926589"/>
                <a:gridCol w="81758"/>
                <a:gridCol w="722194"/>
                <a:gridCol w="722194"/>
              </a:tblGrid>
              <a:tr h="650091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GDP growth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Regional GDP growth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Regional GDP growth if available; country GDP growth otherwise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75"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-0.324*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-0.400***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-0.546***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-0.631***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-0.362**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-0.444***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(0.189)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(0.206)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(0.198)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(0.150)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banks*Output growth 2008-09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1.869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2.510**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2.451**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(1.464)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(1.237)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(1.093)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banks*Output growth 2007-09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1.711**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1.151**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1.229**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(0.863)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(0.576)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(0.481)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6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2924944"/>
            <a:ext cx="8424936" cy="79208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Real economic impact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412" y="1556791"/>
            <a:ext cx="9018588" cy="5252089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None/>
            </a:pPr>
            <a:r>
              <a:rPr lang="en-US" sz="2400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Results indicate that the presence of relationship banks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alleviates</a:t>
            </a:r>
            <a:r>
              <a:rPr lang="en-US" sz="2400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local firms’ credit constraints during an economic downturn: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+mj-lt"/>
              <a:buAutoNum type="alphaUcPeriod"/>
            </a:pPr>
            <a:r>
              <a:rPr lang="nl-NL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Does the presence of relationship banks help sound firms to bridge difficult times and recover more quickly? </a:t>
            </a:r>
            <a:r>
              <a:rPr lang="nl-NL" sz="2000" dirty="0" smtClean="0">
                <a:solidFill>
                  <a:srgbClr val="CC0099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(Chemmanur and Fulghieri, 1994: “helping hand”)</a:t>
            </a:r>
            <a:endParaRPr kumimoji="0" lang="en-US" sz="2200" b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+mj-lt"/>
              <a:buAutoNum type="alphaUcPeriod"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Or does this reflect</a:t>
            </a:r>
            <a:r>
              <a:rPr kumimoji="0" lang="en-US" sz="22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 an </a:t>
            </a:r>
            <a:r>
              <a:rPr kumimoji="0" lang="en-US" sz="2200" b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evergreening</a:t>
            </a:r>
            <a:r>
              <a:rPr kumimoji="0" lang="en-US" sz="22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 story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where </a:t>
            </a:r>
            <a:r>
              <a:rPr kumimoji="0" lang="en-US" sz="22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banks roll over loans to underperforming firms? </a:t>
            </a:r>
            <a:r>
              <a:rPr lang="nl-NL" sz="2000" dirty="0" smtClean="0">
                <a:solidFill>
                  <a:srgbClr val="CC0099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(Cabellero, Hoshi and Kashyap, 2008: “zombie lending”)</a:t>
            </a:r>
            <a:endParaRPr lang="en-US" sz="2000" dirty="0" smtClean="0">
              <a:solidFill>
                <a:srgbClr val="CC0099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Real economic impact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412" y="1556791"/>
            <a:ext cx="9018588" cy="5252089"/>
          </a:xfrm>
        </p:spPr>
        <p:txBody>
          <a:bodyPr/>
          <a:lstStyle/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Need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information on firms’ balance sheets: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nl-NL" sz="20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Match </a:t>
            </a:r>
            <a:r>
              <a:rPr lang="nl-NL" sz="20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firms</a:t>
            </a:r>
            <a:r>
              <a:rPr lang="nl-NL" sz="20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 BEEPS 2008-09 sample </a:t>
            </a:r>
            <a:r>
              <a:rPr lang="nl-NL" sz="20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with</a:t>
            </a:r>
            <a:r>
              <a:rPr lang="nl-NL" sz="20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Orbis</a:t>
            </a:r>
            <a:r>
              <a:rPr lang="nl-NL" sz="20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database 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Match almost 50%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eneva" pitchFamily="34" charset="0"/>
                <a:cs typeface="Times New Roman" pitchFamily="18" charset="0"/>
              </a:rPr>
              <a:t> of firms (2,966 firms)</a:t>
            </a:r>
          </a:p>
          <a:p>
            <a:pPr marL="609600" lvl="0" indent="-609600" eaLnBrk="1" hangingPunct="1">
              <a:lnSpc>
                <a:spcPct val="110000"/>
              </a:lnSpc>
              <a:spcBef>
                <a:spcPts val="1800"/>
              </a:spcBef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baseline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Analyze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growth in assets, operational revenue and number of employees in 2008-2010 and 2005-2007 (placebo)</a:t>
            </a:r>
          </a:p>
          <a:p>
            <a:pPr marL="609600" lvl="0" indent="-609600"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2SLS: </a:t>
            </a:r>
            <a:r>
              <a:rPr lang="en-US" sz="2200" i="1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Credit constrained</a:t>
            </a:r>
            <a:r>
              <a:rPr lang="en-US" sz="2200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instrumented by </a:t>
            </a:r>
            <a:r>
              <a:rPr lang="en-US" sz="2200" i="1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Share relationship banks</a:t>
            </a:r>
            <a:r>
              <a:rPr lang="en-US" sz="2200" noProof="0" dirty="0" smtClean="0">
                <a:solidFill>
                  <a:srgbClr val="000000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rPr>
              <a:t>First stage: explain firm-level credit constraints (in 2008) by relationship lending at the locality level (and other covariates)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000" noProof="0" dirty="0" smtClean="0">
                <a:solidFill>
                  <a:schemeClr val="tx1"/>
                </a:solidFill>
                <a:latin typeface="Times New Roman" pitchFamily="18" charset="0"/>
                <a:ea typeface="Geneva"/>
                <a:cs typeface="Times New Roman" pitchFamily="18" charset="0"/>
              </a:rPr>
              <a:t>Second stage: explain real firm growth through the exogenous variation in credit constraints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660066"/>
              </a:buClr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Identifying assumption: Presence relationship banks only affects firm growth through its impact on these firms’ ability to access credit</a:t>
            </a:r>
            <a:endParaRPr lang="en-US" sz="2000" noProof="0" dirty="0" smtClean="0">
              <a:solidFill>
                <a:srgbClr val="000000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Real economic impact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16463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" charset="-128"/>
              </a:defRPr>
            </a:lvl9pPr>
          </a:lstStyle>
          <a:p>
            <a:pPr eaLnBrk="1" hangingPunct="1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Real economic impact</a:t>
            </a:r>
            <a:endParaRPr lang="en-US" sz="3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877272"/>
            <a:ext cx="8807450" cy="576064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2498" y="1484784"/>
          <a:ext cx="7239003" cy="3533775"/>
        </p:xfrm>
        <a:graphic>
          <a:graphicData uri="http://schemas.openxmlformats.org/drawingml/2006/table">
            <a:tbl>
              <a:tblPr/>
              <a:tblGrid>
                <a:gridCol w="1442693"/>
                <a:gridCol w="593675"/>
                <a:gridCol w="593675"/>
                <a:gridCol w="67028"/>
                <a:gridCol w="593675"/>
                <a:gridCol w="140439"/>
                <a:gridCol w="593675"/>
                <a:gridCol w="593675"/>
                <a:gridCol w="67028"/>
                <a:gridCol w="564948"/>
                <a:gridCol w="140439"/>
                <a:gridCol w="593675"/>
                <a:gridCol w="593675"/>
                <a:gridCol w="67028"/>
                <a:gridCol w="5936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total assets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operating revenues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number of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Credit constrained 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-1.149**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-3.202**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-1.058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-1.322*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(0.525)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(0.038)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(0.420)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(1.564)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(1.056)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(0.746)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(0.733)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F-stat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P-value F-stat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 (first stage)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-0.215**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-0.211**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-0.181*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(first-stage)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(0.101)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(0.106)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9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Real economic impact</a:t>
            </a:r>
            <a:endParaRPr lang="en-US" sz="3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877272"/>
            <a:ext cx="8807450" cy="576064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2" name="Rectangle 1"/>
          <p:cNvSpPr/>
          <p:nvPr/>
        </p:nvSpPr>
        <p:spPr>
          <a:xfrm>
            <a:off x="323850" y="5373216"/>
            <a:ext cx="8591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When a high presence of relationship banks reduces credit constraints in a locality, this reduction is associated with stronger firm growth in 2008-2010</a:t>
            </a:r>
            <a:endParaRPr lang="en-US" sz="2000" dirty="0"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2498" y="1484784"/>
          <a:ext cx="7239003" cy="3533775"/>
        </p:xfrm>
        <a:graphic>
          <a:graphicData uri="http://schemas.openxmlformats.org/drawingml/2006/table">
            <a:tbl>
              <a:tblPr/>
              <a:tblGrid>
                <a:gridCol w="1442693"/>
                <a:gridCol w="593675"/>
                <a:gridCol w="593675"/>
                <a:gridCol w="67028"/>
                <a:gridCol w="593675"/>
                <a:gridCol w="140439"/>
                <a:gridCol w="593675"/>
                <a:gridCol w="593675"/>
                <a:gridCol w="67028"/>
                <a:gridCol w="564948"/>
                <a:gridCol w="140439"/>
                <a:gridCol w="593675"/>
                <a:gridCol w="593675"/>
                <a:gridCol w="67028"/>
                <a:gridCol w="5936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total assets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operating revenues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number of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Credit constrained 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-1.149**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-3.202**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-1.058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-1.322*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(0.525)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(0.038)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(0.420)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(1.564)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(1.056)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(0.746)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(0.733)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F-stat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P-value F-stat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 (first stage)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-0.215**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-0.211**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-0.181*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(first-stage)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(0.101)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(0.106)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39752" y="2348880"/>
            <a:ext cx="720080" cy="43975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4284191" y="2350920"/>
            <a:ext cx="720080" cy="43975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6300192" y="2350920"/>
            <a:ext cx="720080" cy="43975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5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Real economic impact</a:t>
            </a:r>
            <a:endParaRPr lang="en-US" sz="3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877272"/>
            <a:ext cx="8807450" cy="576064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nl-NL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850" y="1214438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2" name="Rectangle 1"/>
          <p:cNvSpPr/>
          <p:nvPr/>
        </p:nvSpPr>
        <p:spPr>
          <a:xfrm>
            <a:off x="323850" y="5373216"/>
            <a:ext cx="85915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But higher presence of relationship banks did not “cause” stronger firm growth in 2005-2007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550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ea typeface="Geneva" pitchFamily="34" charset="0"/>
                <a:cs typeface="Times New Roman" pitchFamily="18" charset="0"/>
              </a:rPr>
              <a:t>Hence: unlikely that we pick up a selection effect in 2008-2010</a:t>
            </a:r>
            <a:endParaRPr lang="en-US" sz="2000" dirty="0"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2498" y="1484784"/>
          <a:ext cx="7239003" cy="3533775"/>
        </p:xfrm>
        <a:graphic>
          <a:graphicData uri="http://schemas.openxmlformats.org/drawingml/2006/table">
            <a:tbl>
              <a:tblPr/>
              <a:tblGrid>
                <a:gridCol w="1442693"/>
                <a:gridCol w="593675"/>
                <a:gridCol w="593675"/>
                <a:gridCol w="67028"/>
                <a:gridCol w="593675"/>
                <a:gridCol w="140439"/>
                <a:gridCol w="593675"/>
                <a:gridCol w="593675"/>
                <a:gridCol w="67028"/>
                <a:gridCol w="564948"/>
                <a:gridCol w="140439"/>
                <a:gridCol w="593675"/>
                <a:gridCol w="593675"/>
                <a:gridCol w="67028"/>
                <a:gridCol w="5936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total assets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operating revenues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Growth number of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2005-2007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2SLS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[6]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[9]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Credit constrained 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-1.149**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-3.202**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-1.058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-1.322*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(0.525)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(0.038)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(0.420)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(1.564)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(1.056)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(0.746)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(0.059)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(0.733)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Firm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Locality controls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F-stat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P-value F-stat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 (first stage)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Relationship Banks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-0.215**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-0.211**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-0.181*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(first-stage)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(0.090)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(0.101)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(0.087)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(0.106)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obs.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Pseudo 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564111" y="2348880"/>
            <a:ext cx="720080" cy="43975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5566140" y="2348880"/>
            <a:ext cx="720080" cy="43975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524328" y="2352204"/>
            <a:ext cx="720080" cy="439758"/>
          </a:xfrm>
          <a:prstGeom prst="rect">
            <a:avLst/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5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SME Finance over the business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 smtClean="0"/>
              <a:t>SMEs typically hurt more during economic downturns and even more during financial crises</a:t>
            </a:r>
          </a:p>
          <a:p>
            <a:r>
              <a:rPr lang="en-US" sz="2600" dirty="0" smtClean="0"/>
              <a:t>Opacity and limited collateral increase agency conflicts between lenders and borrowers during the crisis</a:t>
            </a:r>
          </a:p>
          <a:p>
            <a:pPr lvl="1"/>
            <a:r>
              <a:rPr lang="en-US" sz="2600" dirty="0" smtClean="0"/>
              <a:t>Balance sheet channel of monetary policy – stronger effect of monetary policy changes on small firms</a:t>
            </a:r>
          </a:p>
          <a:p>
            <a:r>
              <a:rPr lang="en-US" sz="2600" dirty="0" smtClean="0"/>
              <a:t>Lending retrenchment finds an easy target: high-cost borrowers</a:t>
            </a:r>
          </a:p>
          <a:p>
            <a:r>
              <a:rPr lang="en-US" sz="2600" dirty="0" smtClean="0"/>
              <a:t>Additional crowding out effects in Eurozone: government funding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4982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50825" y="22764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Conclusions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2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07033"/>
            <a:ext cx="9324528" cy="5794375"/>
          </a:xfrm>
        </p:spPr>
        <p:txBody>
          <a:bodyPr/>
          <a:lstStyle/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Geneva" pitchFamily="34" charset="0"/>
              </a:rPr>
              <a:t>How to shield SMEs from credit cycle downturns?</a:t>
            </a:r>
          </a:p>
          <a:p>
            <a:pPr marL="609600" indent="-609600" eaLnBrk="1" hangingPunct="1">
              <a:spcBef>
                <a:spcPct val="55000"/>
              </a:spcBef>
              <a:spcAft>
                <a:spcPts val="6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Geneva" pitchFamily="34" charset="0"/>
              </a:rPr>
              <a:t>We examine the impact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of relationship lending on firms’ credit constraints at different parts of the cycle</a:t>
            </a:r>
          </a:p>
          <a:p>
            <a:pPr marL="609600" indent="-609600" eaLnBrk="1" hangingPunct="1">
              <a:spcBef>
                <a:spcPct val="55000"/>
              </a:spcBef>
              <a:spcAft>
                <a:spcPts val="2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We find that:</a:t>
            </a:r>
          </a:p>
          <a:p>
            <a:pPr marL="1009650" lvl="1" indent="-609600" eaLnBrk="1" hangingPunct="1">
              <a:spcBef>
                <a:spcPct val="35000"/>
              </a:spcBef>
              <a:buClrTx/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‘good times’, relationship and transaction lending act as substitutes</a:t>
            </a:r>
          </a:p>
          <a:p>
            <a:pPr marL="1009650" lvl="1" indent="-609600" eaLnBrk="1" hangingPunct="1">
              <a:spcBef>
                <a:spcPct val="35000"/>
              </a:spcBef>
              <a:buClrTx/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‘bad times’, relationship lending helps alleviate credit constraints</a:t>
            </a:r>
          </a:p>
          <a:p>
            <a:pPr marL="1409700" lvl="2" indent="-609600" eaLnBrk="1" hangingPunct="1">
              <a:spcBef>
                <a:spcPct val="35000"/>
              </a:spcBef>
              <a:buClr>
                <a:srgbClr val="CC0099"/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Especially for opaque firms</a:t>
            </a:r>
          </a:p>
          <a:p>
            <a:pPr marL="1409700" lvl="2" indent="-609600" eaLnBrk="1" hangingPunct="1">
              <a:spcBef>
                <a:spcPct val="35000"/>
              </a:spcBef>
              <a:spcAft>
                <a:spcPts val="600"/>
              </a:spcAft>
              <a:buClr>
                <a:srgbClr val="CC0099"/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Especially in regions that suffer more during the crisis </a:t>
            </a:r>
          </a:p>
          <a:p>
            <a:pPr marL="1009650" lvl="1" indent="-609600" eaLnBrk="1" hangingPunct="1">
              <a:spcBef>
                <a:spcPct val="35000"/>
              </a:spcBef>
              <a:buClrTx/>
              <a:buSzPct val="75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Reduction in credit constraints has a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impact on firm growth during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downturn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evergreening story)</a:t>
            </a:r>
          </a:p>
          <a:p>
            <a:pPr marL="1409700" lvl="2" indent="-609600" eaLnBrk="1" hangingPunct="1">
              <a:spcBef>
                <a:spcPct val="35000"/>
              </a:spcBef>
              <a:spcAft>
                <a:spcPts val="600"/>
              </a:spcAft>
              <a:buClr>
                <a:srgbClr val="CC0099"/>
              </a:buClr>
              <a:buSzPct val="100000"/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1" hangingPunct="1">
              <a:spcBef>
                <a:spcPct val="35000"/>
              </a:spcBef>
              <a:spcAft>
                <a:spcPts val="600"/>
              </a:spcAft>
              <a:buClr>
                <a:srgbClr val="CC0099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Conclusions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Possible policy implications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08520" y="1340768"/>
            <a:ext cx="9252520" cy="5400600"/>
          </a:xfrm>
          <a:noFill/>
        </p:spPr>
        <p:txBody>
          <a:bodyPr/>
          <a:lstStyle/>
          <a:p>
            <a:pPr marL="590550" indent="-533400" eaLnBrk="1" hangingPunct="1">
              <a:lnSpc>
                <a:spcPct val="110000"/>
              </a:lnSpc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-106" charset="-128"/>
              <a:cs typeface="Times New Roman" pitchFamily="18" charset="0"/>
            </a:endParaRPr>
          </a:p>
          <a:p>
            <a:pPr marL="590550" indent="-533400" eaLnBrk="1" hangingPunct="1">
              <a:lnSpc>
                <a:spcPct val="110000"/>
              </a:lnSpc>
              <a:spcAft>
                <a:spcPts val="120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Banks and their shareholders should be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careful with excessive reductions in front-line staff and branches</a:t>
            </a:r>
          </a:p>
          <a:p>
            <a:pPr marL="590550" lvl="1" indent="-533400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Build infrastructure to collect better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‘hard’ information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990600" lvl="2" indent="-533400" eaLnBrk="1" hangingPunct="1">
              <a:lnSpc>
                <a:spcPct val="110000"/>
              </a:lnSpc>
              <a:buClr>
                <a:srgbClr val="CC0099"/>
              </a:buClr>
              <a:buSzPct val="75000"/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Credit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registries: transparent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, low-cost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hard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information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to assess credit risk</a:t>
            </a:r>
          </a:p>
          <a:p>
            <a:pPr marL="990600" lvl="2" indent="-533400" eaLnBrk="1" hangingPunct="1">
              <a:lnSpc>
                <a:spcPct val="110000"/>
              </a:lnSpc>
              <a:spcAft>
                <a:spcPts val="1200"/>
              </a:spcAft>
              <a:buClr>
                <a:srgbClr val="CC0099"/>
              </a:buClr>
              <a:buSzPct val="75000"/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Can provide incentive for banks to invest in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the collection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of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soft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 information as way to compete (Karapetyan and Stacescu,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Geneva" pitchFamily="34" charset="0"/>
                <a:cs typeface="Times New Roman" pitchFamily="18" charset="0"/>
              </a:rPr>
              <a:t>2014)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0550" lvl="1" indent="-533400" eaLnBrk="1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lvl="1" indent="-533400" eaLnBrk="1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  <a:p>
            <a:pPr marL="590550" lvl="1" indent="-533400" eaLnBrk="1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CC0099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Geneva" pitchFamily="34" charset="0"/>
              <a:cs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23850" y="1196975"/>
            <a:ext cx="8640763" cy="0"/>
          </a:xfrm>
          <a:prstGeom prst="line">
            <a:avLst/>
          </a:prstGeom>
          <a:noFill/>
          <a:ln w="57150" cmpd="thickThin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05136" y="2204864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Thorsten Beck</a:t>
            </a:r>
          </a:p>
          <a:p>
            <a:r>
              <a:rPr lang="en-US" sz="2600" b="1" dirty="0" smtClean="0">
                <a:hlinkClick r:id="rId2"/>
              </a:rPr>
              <a:t>www.thorstenbeck.com</a:t>
            </a:r>
            <a:endParaRPr lang="en-US" sz="2600" b="1" dirty="0" smtClean="0"/>
          </a:p>
          <a:p>
            <a:endParaRPr lang="en-US" b="1" dirty="0" smtClean="0"/>
          </a:p>
          <a:p>
            <a:endParaRPr lang="nl-NL" sz="26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003" y="548680"/>
            <a:ext cx="7772400" cy="1470025"/>
          </a:xfrm>
        </p:spPr>
        <p:txBody>
          <a:bodyPr>
            <a:normAutofit/>
          </a:bodyPr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953895"/>
            <a:ext cx="4713312" cy="12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6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finances SMEs and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Limited financing sources – mostly banks, limited if any access to capital market</a:t>
            </a:r>
          </a:p>
          <a:p>
            <a:pPr lvl="1"/>
            <a:r>
              <a:rPr lang="en-US" dirty="0"/>
              <a:t>Demand-side constraints: resistance again sharing control</a:t>
            </a:r>
          </a:p>
          <a:p>
            <a:r>
              <a:rPr lang="en-US" dirty="0"/>
              <a:t>Supplier credit, internal finance</a:t>
            </a:r>
          </a:p>
          <a:p>
            <a:r>
              <a:rPr lang="en-US" dirty="0"/>
              <a:t>Bank lending: relationship vs. transaction based lending</a:t>
            </a:r>
          </a:p>
          <a:p>
            <a:pPr lvl="1">
              <a:lnSpc>
                <a:spcPct val="114000"/>
              </a:lnSpc>
              <a:buClrTx/>
              <a:buSzPct val="75000"/>
              <a:buFont typeface="Wingdings" pitchFamily="2" charset="2"/>
              <a:buChar char="ü"/>
            </a:pPr>
            <a:r>
              <a:rPr lang="en-US" sz="1900" b="1" i="1" dirty="0">
                <a:solidFill>
                  <a:srgbClr val="CC0099"/>
                </a:solidFill>
                <a:ea typeface="Geneva" pitchFamily="34" charset="0"/>
                <a:cs typeface="Times New Roman" pitchFamily="18" charset="0"/>
              </a:rPr>
              <a:t>Relationship</a:t>
            </a:r>
            <a:r>
              <a:rPr lang="en-US" sz="1900" dirty="0">
                <a:ea typeface="Geneva" pitchFamily="34" charset="0"/>
                <a:cs typeface="Times New Roman" pitchFamily="18" charset="0"/>
              </a:rPr>
              <a:t>: bank repeatedly interacts with clients in order to obtain and exploit proprietary borrower information (“soft” information)</a:t>
            </a:r>
          </a:p>
          <a:p>
            <a:pPr lvl="2">
              <a:lnSpc>
                <a:spcPct val="114000"/>
              </a:lnSpc>
              <a:buClrTx/>
              <a:buSzPct val="75000"/>
              <a:buFont typeface="Wingdings" pitchFamily="2" charset="2"/>
              <a:buChar char="ü"/>
            </a:pPr>
            <a:r>
              <a:rPr lang="en-US" sz="1800" dirty="0">
                <a:ea typeface="Geneva" pitchFamily="34" charset="0"/>
                <a:cs typeface="Times New Roman" pitchFamily="18" charset="0"/>
              </a:rPr>
              <a:t>Relationship lending traditionally seen as appropriate tool for lending to SMEs as they tend to be more opaque and less able to post </a:t>
            </a:r>
            <a:r>
              <a:rPr lang="en-US" sz="1800" dirty="0" err="1">
                <a:ea typeface="Geneva" pitchFamily="34" charset="0"/>
                <a:cs typeface="Times New Roman" pitchFamily="18" charset="0"/>
              </a:rPr>
              <a:t>collatera</a:t>
            </a:r>
            <a:endParaRPr lang="en-US" sz="1700" dirty="0">
              <a:ea typeface="Geneva" pitchFamily="34" charset="0"/>
              <a:cs typeface="Times New Roman" pitchFamily="18" charset="0"/>
            </a:endParaRPr>
          </a:p>
          <a:p>
            <a:pPr lvl="1">
              <a:lnSpc>
                <a:spcPct val="114000"/>
              </a:lnSpc>
              <a:spcAft>
                <a:spcPts val="600"/>
              </a:spcAft>
              <a:buClrTx/>
              <a:buSzPct val="75000"/>
              <a:buFont typeface="Wingdings" pitchFamily="2" charset="2"/>
              <a:buChar char="ü"/>
            </a:pPr>
            <a:r>
              <a:rPr lang="en-US" sz="1900" b="1" i="1" dirty="0">
                <a:solidFill>
                  <a:srgbClr val="CC0099"/>
                </a:solidFill>
                <a:ea typeface="Geneva" pitchFamily="34" charset="0"/>
                <a:cs typeface="Times New Roman" pitchFamily="18" charset="0"/>
              </a:rPr>
              <a:t>Transaction</a:t>
            </a:r>
            <a:r>
              <a:rPr lang="en-US" sz="1900" dirty="0">
                <a:ea typeface="Geneva" pitchFamily="34" charset="0"/>
                <a:cs typeface="Times New Roman" pitchFamily="18" charset="0"/>
              </a:rPr>
              <a:t>: typical one-off loans where bank bases its lending decisions on verifiable information and assets (“hard” information)</a:t>
            </a:r>
          </a:p>
          <a:p>
            <a:pPr marL="590550" indent="-533400">
              <a:lnSpc>
                <a:spcPct val="114000"/>
              </a:lnSpc>
              <a:buClr>
                <a:srgbClr val="CC0099"/>
              </a:buClr>
              <a:buSzPct val="75000"/>
              <a:buFont typeface="Wingdings" pitchFamily="2" charset="2"/>
              <a:buChar char="Ø"/>
            </a:pPr>
            <a:r>
              <a:rPr lang="en-US" sz="2200" dirty="0">
                <a:ea typeface="Geneva" pitchFamily="34" charset="0"/>
                <a:cs typeface="Times New Roman" pitchFamily="18" charset="0"/>
              </a:rPr>
              <a:t>Recently transaction lending proposed as alternative lending technique, especially useful for larger and non-local banks</a:t>
            </a:r>
          </a:p>
        </p:txBody>
      </p:sp>
    </p:spTree>
    <p:extLst>
      <p:ext uri="{BB962C8B-B14F-4D97-AF65-F5344CB8AC3E}">
        <p14:creationId xmlns:p14="http://schemas.microsoft.com/office/powerpoint/2010/main" val="141354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Relationship vs. transaction-based lending – evidence from Bolivia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92300"/>
            <a:ext cx="8964488" cy="45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5927069"/>
      </p:ext>
    </p:extLst>
  </p:cSld>
  <p:clrMapOvr>
    <a:masterClrMapping/>
  </p:clrMapOvr>
</p:sld>
</file>

<file path=ppt/theme/theme1.xml><?xml version="1.0" encoding="utf-8"?>
<a:theme xmlns:a="http://schemas.openxmlformats.org/drawingml/2006/main" name="F009V9">
  <a:themeElements>
    <a:clrScheme name="F009V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09V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009V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F009V9</Template>
  <TotalTime>20940</TotalTime>
  <Words>6295</Words>
  <Application>Microsoft Office PowerPoint</Application>
  <PresentationFormat>On-screen Show (4:3)</PresentationFormat>
  <Paragraphs>2223</Paragraphs>
  <Slides>73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Geneva</vt:lpstr>
      <vt:lpstr>Times New Roman</vt:lpstr>
      <vt:lpstr>Wingdings</vt:lpstr>
      <vt:lpstr>Wingdings 2</vt:lpstr>
      <vt:lpstr>ヒラギノ角ゴ Pro W3</vt:lpstr>
      <vt:lpstr>F009V9</vt:lpstr>
      <vt:lpstr>SME Finance – Old paradigms, new evidence</vt:lpstr>
      <vt:lpstr>Access to finance – the size gap</vt:lpstr>
      <vt:lpstr>Financing is an important obstacle</vt:lpstr>
      <vt:lpstr>…and these obstacles are more binding for SMEs </vt:lpstr>
      <vt:lpstr>…which can result in a missing middle</vt:lpstr>
      <vt:lpstr>Why are SMEs left out?</vt:lpstr>
      <vt:lpstr>SME Finance over the business cycle</vt:lpstr>
      <vt:lpstr>Who finances SMEs and how?</vt:lpstr>
      <vt:lpstr>Relationship vs. transaction-based lending – evidence from Bolivia</vt:lpstr>
      <vt:lpstr>Our identification strategy</vt:lpstr>
      <vt:lpstr>Bank ownership and loan pricing</vt:lpstr>
      <vt:lpstr>Bank ownership and loan pricing</vt:lpstr>
      <vt:lpstr> When Arm’s Length is Too Far. Relationship Banking over the Credit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De Nederlandsche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DNB toezicht 2006-2010</dc:title>
  <dc:creator>mw. dr. N. van Horen</dc:creator>
  <cp:lastModifiedBy>Beck, Thorsten</cp:lastModifiedBy>
  <cp:revision>635</cp:revision>
  <cp:lastPrinted>2013-12-12T14:20:36Z</cp:lastPrinted>
  <dcterms:created xsi:type="dcterms:W3CDTF">2013-12-16T08:56:10Z</dcterms:created>
  <dcterms:modified xsi:type="dcterms:W3CDTF">2015-05-22T07:17:12Z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tsKoppeling">
    <vt:lpwstr>Nee</vt:lpwstr>
  </property>
  <property fmtid="{D5CDD505-2E9C-101B-9397-08002B2CF9AE}" pid="3" name="ntsSluitenEnMinimize">
    <vt:lpwstr>Ja</vt:lpwstr>
  </property>
  <property fmtid="{D5CDD505-2E9C-101B-9397-08002B2CF9AE}" pid="4" name="ntsDatabase">
    <vt:lpwstr>C:\NotesData\Data\dms\74710403.nsf</vt:lpwstr>
  </property>
  <property fmtid="{D5CDD505-2E9C-101B-9397-08002B2CF9AE}" pid="5" name="ntsServer">
    <vt:lpwstr/>
  </property>
  <property fmtid="{D5CDD505-2E9C-101B-9397-08002B2CF9AE}" pid="6" name="ntsDocumentUNID">
    <vt:lpwstr>C502B1BBBA48190BC125727200451BF5</vt:lpwstr>
  </property>
  <property fmtid="{D5CDD505-2E9C-101B-9397-08002B2CF9AE}" pid="7" name="ntsAttachmentFieldObject">
    <vt:lpwstr>Inhoud</vt:lpwstr>
  </property>
  <property fmtid="{D5CDD505-2E9C-101B-9397-08002B2CF9AE}" pid="8" name="ntsAttachmentFieldName">
    <vt:lpwstr>AttachmentNaam</vt:lpwstr>
  </property>
  <property fmtid="{D5CDD505-2E9C-101B-9397-08002B2CF9AE}" pid="9" name="ntsAttachmentFileName">
    <vt:lpwstr>C:\DOCUME~1\nb2705\LOCALS~1\Temp\doc97155{ID485AE}.ppt</vt:lpwstr>
  </property>
  <property fmtid="{D5CDD505-2E9C-101B-9397-08002B2CF9AE}" pid="10" name="ntsAttachmentName">
    <vt:lpwstr>doc97155{ID485AE}.ppt</vt:lpwstr>
  </property>
  <property fmtid="{D5CDD505-2E9C-101B-9397-08002B2CF9AE}" pid="11" name="ntsNotesUserName">
    <vt:lpwstr>CN=R.H.J. Mosch/O=DNB</vt:lpwstr>
  </property>
  <property fmtid="{D5CDD505-2E9C-101B-9397-08002B2CF9AE}" pid="12" name="ntsResponseDocForm">
    <vt:lpwstr>VERSIE</vt:lpwstr>
  </property>
  <property fmtid="{D5CDD505-2E9C-101B-9397-08002B2CF9AE}" pid="13" name="_NewReviewCycle">
    <vt:lpwstr/>
  </property>
</Properties>
</file>